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0" r:id="rId6"/>
    <p:sldId id="291" r:id="rId7"/>
    <p:sldId id="282" r:id="rId8"/>
    <p:sldId id="286" r:id="rId9"/>
    <p:sldId id="283" r:id="rId10"/>
    <p:sldId id="264" r:id="rId11"/>
    <p:sldId id="265" r:id="rId12"/>
    <p:sldId id="268" r:id="rId13"/>
    <p:sldId id="269" r:id="rId14"/>
    <p:sldId id="293" r:id="rId15"/>
    <p:sldId id="271" r:id="rId16"/>
    <p:sldId id="272" r:id="rId17"/>
    <p:sldId id="292" r:id="rId18"/>
    <p:sldId id="294" r:id="rId19"/>
    <p:sldId id="273" r:id="rId20"/>
    <p:sldId id="274" r:id="rId21"/>
    <p:sldId id="275" r:id="rId22"/>
    <p:sldId id="277" r:id="rId23"/>
    <p:sldId id="295" r:id="rId24"/>
    <p:sldId id="279" r:id="rId25"/>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5B491"/>
    <a:srgbClr val="ECA902"/>
    <a:srgbClr val="34A6A1"/>
    <a:srgbClr val="F7B047"/>
    <a:srgbClr val="4194A5"/>
    <a:srgbClr val="39818F"/>
    <a:srgbClr val="47A1B3"/>
    <a:srgbClr val="3490A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59" autoAdjust="0"/>
    <p:restoredTop sz="94590" autoAdjust="0"/>
  </p:normalViewPr>
  <p:slideViewPr>
    <p:cSldViewPr>
      <p:cViewPr varScale="1">
        <p:scale>
          <a:sx n="71" d="100"/>
          <a:sy n="71" d="100"/>
        </p:scale>
        <p:origin x="-882" y="-90"/>
      </p:cViewPr>
      <p:guideLst>
        <p:guide orient="horz" pos="2160"/>
        <p:guide pos="2880"/>
      </p:guideLst>
    </p:cSldViewPr>
  </p:slideViewPr>
  <p:outlineViewPr>
    <p:cViewPr>
      <p:scale>
        <a:sx n="33" d="100"/>
        <a:sy n="33" d="100"/>
      </p:scale>
      <p:origin x="0" y="3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1B5C7F1D-D56F-418C-AF0F-903DAEE5CC0D}" type="datetimeFigureOut">
              <a:rPr lang="es-CL"/>
              <a:pPr>
                <a:defRPr/>
              </a:pPr>
              <a:t>29-05-2014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10E6A306-32BA-45D5-8317-034616E6CAD8}" type="slidenum">
              <a:rPr lang="es-CL"/>
              <a:pPr>
                <a:defRPr/>
              </a:pPr>
              <a:t>‹#›</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CE208C4-916A-4D12-994F-1ABFCEA36B4D}" type="datetimeFigureOut">
              <a:rPr lang="es-CL"/>
              <a:pPr>
                <a:defRPr/>
              </a:pPr>
              <a:t>29-05-2014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0366C2B8-2ECA-4BD6-80BA-B6435267EAE5}" type="slidenum">
              <a:rPr lang="es-CL"/>
              <a:pPr>
                <a:defRPr/>
              </a:pPr>
              <a:t>‹#›</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99021ED-67EA-4D44-B36A-CE93A828A68D}" type="datetimeFigureOut">
              <a:rPr lang="es-CL"/>
              <a:pPr>
                <a:defRPr/>
              </a:pPr>
              <a:t>29-05-2014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6497F646-08AF-475F-8DF5-C6A2AF691E6D}" type="slidenum">
              <a:rPr lang="es-CL"/>
              <a:pPr>
                <a:defRPr/>
              </a:pPr>
              <a:t>‹#›</a:t>
            </a:fld>
            <a:endParaRPr lang="es-C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1B5C7F1D-D56F-418C-AF0F-903DAEE5CC0D}"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0E6A306-32BA-45D5-8317-034616E6CAD8}"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236236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71EDC84-0F0C-4027-82B6-0A873A158BAD}"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38C9B76-2C71-46B0-A038-0820A4723AC0}"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380878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F6C0B1C-A8F4-4C4E-8B00-295944BB2868}"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97315D3-0ADD-4E9A-80C3-F0E7C0F5C0EF}"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1121784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0E09A9B0-2725-47A7-A891-4F4046A696B2}"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3F01DB9-7D03-46DF-ABA4-AE4882801783}"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20536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CA560C92-863B-409E-8C74-4AFC12B671AC}"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91B5948-E2C7-4959-B728-99509F16C522}"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900601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88A7421-1677-4207-94B3-2B7975B2926E}"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FF207734-AE42-4903-940A-874B6EB18107}"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3463666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0F9D406-7F0D-46C9-893F-21127CE18636}"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4ED94D0-9B26-486B-9450-6C51D3D76532}"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419347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BB7AC4-94F9-42AA-BE3D-CD6979E367C6}"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A3A0725-AC27-4F81-BB3C-7AEBE63FB85E}"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51708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71EDC84-0F0C-4027-82B6-0A873A158BAD}" type="datetimeFigureOut">
              <a:rPr lang="es-CL"/>
              <a:pPr>
                <a:defRPr/>
              </a:pPr>
              <a:t>29-05-2014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A38C9B76-2C71-46B0-A038-0820A4723AC0}" type="slidenum">
              <a:rPr lang="es-CL"/>
              <a:pPr>
                <a:defRPr/>
              </a:pPr>
              <a:t>‹#›</a:t>
            </a:fld>
            <a:endParaRPr lang="es-C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B3AFB4-ECFD-488A-9EF8-31FF68D6874F}"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C3F087F-D7E9-4444-BB54-1D44DE62949E}"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2179168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CE208C4-916A-4D12-994F-1ABFCEA36B4D}"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366C2B8-2ECA-4BD6-80BA-B6435267EAE5}"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100602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99021ED-67EA-4D44-B36A-CE93A828A68D}"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497F646-08AF-475F-8DF5-C6A2AF691E6D}"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120227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F6C0B1C-A8F4-4C4E-8B00-295944BB2868}" type="datetimeFigureOut">
              <a:rPr lang="es-CL"/>
              <a:pPr>
                <a:defRPr/>
              </a:pPr>
              <a:t>29-05-2014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B97315D3-0ADD-4E9A-80C3-F0E7C0F5C0EF}" type="slidenum">
              <a:rPr lang="es-CL"/>
              <a:pPr>
                <a:defRPr/>
              </a:pPr>
              <a:t>‹#›</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0E09A9B0-2725-47A7-A891-4F4046A696B2}" type="datetimeFigureOut">
              <a:rPr lang="es-CL"/>
              <a:pPr>
                <a:defRPr/>
              </a:pPr>
              <a:t>29-05-2014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D3F01DB9-7D03-46DF-ABA4-AE4882801783}" type="slidenum">
              <a:rPr lang="es-CL"/>
              <a:pPr>
                <a:defRPr/>
              </a:pPr>
              <a:t>‹#›</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CA560C92-863B-409E-8C74-4AFC12B671AC}" type="datetimeFigureOut">
              <a:rPr lang="es-CL"/>
              <a:pPr>
                <a:defRPr/>
              </a:pPr>
              <a:t>29-05-2014</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dirty="0"/>
          </a:p>
        </p:txBody>
      </p:sp>
      <p:sp>
        <p:nvSpPr>
          <p:cNvPr id="9" name="5 Marcador de número de diapositiva"/>
          <p:cNvSpPr>
            <a:spLocks noGrp="1"/>
          </p:cNvSpPr>
          <p:nvPr>
            <p:ph type="sldNum" sz="quarter" idx="12"/>
          </p:nvPr>
        </p:nvSpPr>
        <p:spPr/>
        <p:txBody>
          <a:bodyPr/>
          <a:lstStyle>
            <a:lvl1pPr>
              <a:defRPr/>
            </a:lvl1pPr>
          </a:lstStyle>
          <a:p>
            <a:pPr>
              <a:defRPr/>
            </a:pPr>
            <a:fld id="{E91B5948-E2C7-4959-B728-99509F16C522}" type="slidenum">
              <a:rPr lang="es-CL"/>
              <a:pPr>
                <a:defRPr/>
              </a:pPr>
              <a:t>‹#›</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88A7421-1677-4207-94B3-2B7975B2926E}" type="datetimeFigureOut">
              <a:rPr lang="es-CL"/>
              <a:pPr>
                <a:defRPr/>
              </a:pPr>
              <a:t>29-05-2014</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dirty="0"/>
          </a:p>
        </p:txBody>
      </p:sp>
      <p:sp>
        <p:nvSpPr>
          <p:cNvPr id="5" name="5 Marcador de número de diapositiva"/>
          <p:cNvSpPr>
            <a:spLocks noGrp="1"/>
          </p:cNvSpPr>
          <p:nvPr>
            <p:ph type="sldNum" sz="quarter" idx="12"/>
          </p:nvPr>
        </p:nvSpPr>
        <p:spPr/>
        <p:txBody>
          <a:bodyPr/>
          <a:lstStyle>
            <a:lvl1pPr>
              <a:defRPr/>
            </a:lvl1pPr>
          </a:lstStyle>
          <a:p>
            <a:pPr>
              <a:defRPr/>
            </a:pPr>
            <a:fld id="{FF207734-AE42-4903-940A-874B6EB18107}" type="slidenum">
              <a:rPr lang="es-CL"/>
              <a:pPr>
                <a:defRPr/>
              </a:pPr>
              <a:t>‹#›</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0F9D406-7F0D-46C9-893F-21127CE18636}" type="datetimeFigureOut">
              <a:rPr lang="es-CL"/>
              <a:pPr>
                <a:defRPr/>
              </a:pPr>
              <a:t>29-05-2014</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dirty="0"/>
          </a:p>
        </p:txBody>
      </p:sp>
      <p:sp>
        <p:nvSpPr>
          <p:cNvPr id="4" name="5 Marcador de número de diapositiva"/>
          <p:cNvSpPr>
            <a:spLocks noGrp="1"/>
          </p:cNvSpPr>
          <p:nvPr>
            <p:ph type="sldNum" sz="quarter" idx="12"/>
          </p:nvPr>
        </p:nvSpPr>
        <p:spPr/>
        <p:txBody>
          <a:bodyPr/>
          <a:lstStyle>
            <a:lvl1pPr>
              <a:defRPr/>
            </a:lvl1pPr>
          </a:lstStyle>
          <a:p>
            <a:pPr>
              <a:defRPr/>
            </a:pPr>
            <a:fld id="{44ED94D0-9B26-486B-9450-6C51D3D76532}" type="slidenum">
              <a:rPr lang="es-CL"/>
              <a:pPr>
                <a:defRPr/>
              </a:pPr>
              <a:t>‹#›</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BB7AC4-94F9-42AA-BE3D-CD6979E367C6}" type="datetimeFigureOut">
              <a:rPr lang="es-CL"/>
              <a:pPr>
                <a:defRPr/>
              </a:pPr>
              <a:t>29-05-2014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3A3A0725-AC27-4F81-BB3C-7AEBE63FB85E}" type="slidenum">
              <a:rPr lang="es-CL"/>
              <a:pPr>
                <a:defRPr/>
              </a:pPr>
              <a:t>‹#›</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B3AFB4-ECFD-488A-9EF8-31FF68D6874F}" type="datetimeFigureOut">
              <a:rPr lang="es-CL"/>
              <a:pPr>
                <a:defRPr/>
              </a:pPr>
              <a:t>29-05-2014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5C3F087F-D7E9-4444-BB54-1D44DE62949E}" type="slidenum">
              <a:rPr lang="es-CL"/>
              <a:pPr>
                <a:defRPr/>
              </a:pPr>
              <a:t>‹#›</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8F7C0C-E49B-4266-8871-17A8142B4409}" type="datetimeFigureOut">
              <a:rPr lang="es-CL"/>
              <a:pPr>
                <a:defRPr/>
              </a:pPr>
              <a:t>29-05-2014</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9FDA06-DDBD-40F0-AD6D-74CF5D8631AB}" type="slidenum">
              <a:rPr lang="es-CL"/>
              <a:pPr>
                <a:defRPr/>
              </a:pPr>
              <a:t>‹#›</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8F7C0C-E49B-4266-8871-17A8142B4409}" type="datetimeFigureOut">
              <a:rPr lang="es-CL">
                <a:solidFill>
                  <a:prstClr val="black">
                    <a:tint val="75000"/>
                  </a:prstClr>
                </a:solidFill>
              </a:rPr>
              <a:pPr>
                <a:defRPr/>
              </a:pPr>
              <a:t>29-05-2014</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9FDA06-DDBD-40F0-AD6D-74CF5D8631AB}" type="slidenum">
              <a:rPr lang="es-CL">
                <a:solidFill>
                  <a:prstClr val="black">
                    <a:tint val="75000"/>
                  </a:prstClr>
                </a:solidFill>
              </a:rPr>
              <a:pPr>
                <a:defRPr/>
              </a:pPr>
              <a:t>‹#›</a:t>
            </a:fld>
            <a:endParaRPr lang="es-CL" dirty="0">
              <a:solidFill>
                <a:prstClr val="black">
                  <a:tint val="75000"/>
                </a:prstClr>
              </a:solidFill>
            </a:endParaRPr>
          </a:p>
        </p:txBody>
      </p:sp>
    </p:spTree>
    <p:extLst>
      <p:ext uri="{BB962C8B-B14F-4D97-AF65-F5344CB8AC3E}">
        <p14:creationId xmlns="" xmlns:p14="http://schemas.microsoft.com/office/powerpoint/2010/main" val="1300946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6.png"/><Relationship Id="rId7"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50" name="6 Imagen" descr="Imagen2.jpg"/>
          <p:cNvPicPr>
            <a:picLocks noChangeAspect="1"/>
          </p:cNvPicPr>
          <p:nvPr/>
        </p:nvPicPr>
        <p:blipFill>
          <a:blip r:embed="rId3" cstate="print"/>
          <a:srcRect/>
          <a:stretch>
            <a:fillRect/>
          </a:stretch>
        </p:blipFill>
        <p:spPr bwMode="auto">
          <a:xfrm>
            <a:off x="-32" y="1"/>
            <a:ext cx="9144032" cy="6857999"/>
          </a:xfrm>
          <a:prstGeom prst="rect">
            <a:avLst/>
          </a:prstGeom>
          <a:noFill/>
          <a:ln w="9525">
            <a:noFill/>
            <a:miter lim="800000"/>
            <a:headEnd/>
            <a:tailEnd/>
          </a:ln>
        </p:spPr>
      </p:pic>
      <p:sp>
        <p:nvSpPr>
          <p:cNvPr id="2052" name="2 Subtítulo"/>
          <p:cNvSpPr txBox="1">
            <a:spLocks/>
          </p:cNvSpPr>
          <p:nvPr/>
        </p:nvSpPr>
        <p:spPr bwMode="auto">
          <a:xfrm>
            <a:off x="4786313" y="1700213"/>
            <a:ext cx="4178300" cy="504825"/>
          </a:xfrm>
          <a:prstGeom prst="rect">
            <a:avLst/>
          </a:prstGeom>
          <a:noFill/>
          <a:ln w="9525">
            <a:noFill/>
            <a:miter lim="800000"/>
            <a:headEnd/>
            <a:tailEnd/>
          </a:ln>
        </p:spPr>
        <p:txBody>
          <a:bodyPr/>
          <a:lstStyle/>
          <a:p>
            <a:r>
              <a:rPr lang="en-US" sz="2400" b="1" dirty="0">
                <a:solidFill>
                  <a:schemeClr val="bg1"/>
                </a:solidFill>
                <a:latin typeface="+mn-lt"/>
              </a:rPr>
              <a:t>Earth's magnetic field </a:t>
            </a:r>
            <a:endParaRPr lang="es-CL" sz="2400" b="1" dirty="0">
              <a:solidFill>
                <a:schemeClr val="bg1"/>
              </a:solidFill>
              <a:latin typeface="+mn-lt"/>
            </a:endParaRPr>
          </a:p>
        </p:txBody>
      </p:sp>
      <p:sp>
        <p:nvSpPr>
          <p:cNvPr id="2053" name="10 CuadroTexto"/>
          <p:cNvSpPr txBox="1">
            <a:spLocks noChangeArrowheads="1"/>
          </p:cNvSpPr>
          <p:nvPr/>
        </p:nvSpPr>
        <p:spPr bwMode="auto">
          <a:xfrm>
            <a:off x="4787900" y="2133600"/>
            <a:ext cx="4176713" cy="276999"/>
          </a:xfrm>
          <a:prstGeom prst="rect">
            <a:avLst/>
          </a:prstGeom>
          <a:noFill/>
          <a:ln w="9525">
            <a:noFill/>
            <a:miter lim="800000"/>
            <a:headEnd/>
            <a:tailEnd/>
          </a:ln>
        </p:spPr>
        <p:txBody>
          <a:bodyPr wrap="square">
            <a:spAutoFit/>
          </a:bodyPr>
          <a:lstStyle/>
          <a:p>
            <a:r>
              <a:rPr lang="en-US" sz="1200" dirty="0" smtClean="0">
                <a:solidFill>
                  <a:srgbClr val="ECA902"/>
                </a:solidFill>
              </a:rPr>
              <a:t>Measuring </a:t>
            </a:r>
            <a:r>
              <a:rPr lang="en-US" sz="1200" dirty="0">
                <a:solidFill>
                  <a:srgbClr val="ECA902"/>
                </a:solidFill>
              </a:rPr>
              <a:t>the Earth's magnetic field at a given location</a:t>
            </a:r>
            <a:endParaRPr lang="es-CL" sz="1200" dirty="0">
              <a:solidFill>
                <a:srgbClr val="ECA90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63" y="2617789"/>
            <a:ext cx="7345362" cy="1382716"/>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37892" name="9 CuadroTexto"/>
          <p:cNvSpPr txBox="1">
            <a:spLocks noChangeArrowheads="1"/>
          </p:cNvSpPr>
          <p:nvPr/>
        </p:nvSpPr>
        <p:spPr bwMode="auto">
          <a:xfrm>
            <a:off x="1260475" y="2786330"/>
            <a:ext cx="6983413" cy="1077218"/>
          </a:xfrm>
          <a:prstGeom prst="rect">
            <a:avLst/>
          </a:prstGeom>
          <a:noFill/>
          <a:ln w="9525">
            <a:noFill/>
            <a:miter lim="800000"/>
            <a:headEnd/>
            <a:tailEnd/>
          </a:ln>
        </p:spPr>
        <p:txBody>
          <a:bodyPr>
            <a:spAutoFit/>
          </a:bodyPr>
          <a:lstStyle/>
          <a:p>
            <a:pPr algn="just">
              <a:defRPr/>
            </a:pPr>
            <a:r>
              <a:rPr lang="en-US" sz="1600" dirty="0" smtClean="0">
                <a:latin typeface="+mj-lt"/>
              </a:rPr>
              <a:t>Students will use the Labdisc magnetic field sensor to perform  magnetic field measurements of Earth at the place where they are; first pointing the sensor towards the geographic north pole, then reversing the orientation of the sensor by 180° to locate the magnetic field of the geographic south pole.</a:t>
            </a:r>
            <a:endParaRPr lang="es-CL" sz="1600" dirty="0">
              <a:latin typeface="+mj-lt"/>
              <a:cs typeface="+mn-cs"/>
            </a:endParaRPr>
          </a:p>
        </p:txBody>
      </p:sp>
      <p:sp>
        <p:nvSpPr>
          <p:cNvPr id="11269"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8"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
        <p:nvSpPr>
          <p:cNvPr id="9"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Activity</a:t>
            </a:r>
            <a:r>
              <a:rPr lang="es-ES_tradnl" sz="2400" b="1" baseline="30000" dirty="0" smtClean="0">
                <a:solidFill>
                  <a:schemeClr val="bg1"/>
                </a:solidFill>
                <a:latin typeface="+mj-lt"/>
              </a:rPr>
              <a:t> </a:t>
            </a:r>
            <a:r>
              <a:rPr lang="es-ES_tradnl" sz="2400" b="1" baseline="30000" dirty="0" smtClean="0">
                <a:solidFill>
                  <a:schemeClr val="bg1"/>
                </a:solidFill>
                <a:latin typeface="+mj-lt"/>
              </a:rPr>
              <a:t>description</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2291" name="Picture 2"/>
          <p:cNvPicPr>
            <a:picLocks noChangeAspect="1" noChangeArrowheads="1"/>
          </p:cNvPicPr>
          <p:nvPr/>
        </p:nvPicPr>
        <p:blipFill>
          <a:blip r:embed="rId3" cstate="print"/>
          <a:srcRect/>
          <a:stretch>
            <a:fillRect/>
          </a:stretch>
        </p:blipFill>
        <p:spPr bwMode="auto">
          <a:xfrm>
            <a:off x="785786" y="2500306"/>
            <a:ext cx="250825" cy="252413"/>
          </a:xfrm>
          <a:prstGeom prst="rect">
            <a:avLst/>
          </a:prstGeom>
          <a:noFill/>
          <a:ln w="9525">
            <a:noFill/>
            <a:miter lim="800000"/>
            <a:headEnd/>
            <a:tailEnd/>
          </a:ln>
        </p:spPr>
      </p:pic>
      <p:pic>
        <p:nvPicPr>
          <p:cNvPr id="12292" name="Picture 3"/>
          <p:cNvPicPr>
            <a:picLocks noChangeAspect="1" noChangeArrowheads="1"/>
          </p:cNvPicPr>
          <p:nvPr/>
        </p:nvPicPr>
        <p:blipFill>
          <a:blip r:embed="rId4" cstate="print"/>
          <a:srcRect/>
          <a:stretch>
            <a:fillRect/>
          </a:stretch>
        </p:blipFill>
        <p:spPr bwMode="auto">
          <a:xfrm>
            <a:off x="785785" y="2867025"/>
            <a:ext cx="250825" cy="252413"/>
          </a:xfrm>
          <a:prstGeom prst="rect">
            <a:avLst/>
          </a:prstGeom>
          <a:noFill/>
          <a:ln w="9525">
            <a:noFill/>
            <a:miter lim="800000"/>
            <a:headEnd/>
            <a:tailEnd/>
          </a:ln>
        </p:spPr>
      </p:pic>
      <p:pic>
        <p:nvPicPr>
          <p:cNvPr id="12294" name="Picture 3"/>
          <p:cNvPicPr>
            <a:picLocks noChangeAspect="1" noChangeArrowheads="1"/>
          </p:cNvPicPr>
          <p:nvPr/>
        </p:nvPicPr>
        <p:blipFill>
          <a:blip r:embed="rId5" cstate="print"/>
          <a:srcRect/>
          <a:stretch>
            <a:fillRect/>
          </a:stretch>
        </p:blipFill>
        <p:spPr bwMode="auto">
          <a:xfrm>
            <a:off x="4484701" y="5214950"/>
            <a:ext cx="1944687" cy="1357313"/>
          </a:xfrm>
          <a:prstGeom prst="rect">
            <a:avLst/>
          </a:prstGeom>
          <a:noFill/>
          <a:ln w="9525">
            <a:noFill/>
            <a:miter lim="800000"/>
            <a:headEnd/>
            <a:tailEnd/>
          </a:ln>
        </p:spPr>
      </p:pic>
      <p:pic>
        <p:nvPicPr>
          <p:cNvPr id="12295" name="Picture 3"/>
          <p:cNvPicPr>
            <a:picLocks noChangeAspect="1" noChangeArrowheads="1"/>
          </p:cNvPicPr>
          <p:nvPr/>
        </p:nvPicPr>
        <p:blipFill>
          <a:blip r:embed="rId4" cstate="print"/>
          <a:srcRect/>
          <a:stretch>
            <a:fillRect/>
          </a:stretch>
        </p:blipFill>
        <p:spPr bwMode="auto">
          <a:xfrm>
            <a:off x="7000892" y="2428868"/>
            <a:ext cx="252412" cy="250825"/>
          </a:xfrm>
          <a:prstGeom prst="rect">
            <a:avLst/>
          </a:prstGeom>
          <a:noFill/>
          <a:ln w="9525">
            <a:noFill/>
            <a:miter lim="800000"/>
            <a:headEnd/>
            <a:tailEnd/>
          </a:ln>
        </p:spPr>
      </p:pic>
      <p:sp>
        <p:nvSpPr>
          <p:cNvPr id="12"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Resources and materials</a:t>
            </a: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2297"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4357686" y="2428868"/>
            <a:ext cx="250825" cy="252413"/>
          </a:xfrm>
          <a:prstGeom prst="rect">
            <a:avLst/>
          </a:prstGeom>
          <a:noFill/>
          <a:ln w="9525">
            <a:noFill/>
            <a:miter lim="800000"/>
            <a:headEnd/>
            <a:tailEnd/>
          </a:ln>
        </p:spPr>
      </p:pic>
      <p:sp>
        <p:nvSpPr>
          <p:cNvPr id="14"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pic>
        <p:nvPicPr>
          <p:cNvPr id="15" name="Picture 4"/>
          <p:cNvPicPr>
            <a:picLocks noChangeAspect="1" noChangeArrowheads="1"/>
          </p:cNvPicPr>
          <p:nvPr/>
        </p:nvPicPr>
        <p:blipFill>
          <a:blip r:embed="rId6" cstate="print"/>
          <a:srcRect/>
          <a:stretch>
            <a:fillRect/>
          </a:stretch>
        </p:blipFill>
        <p:spPr bwMode="auto">
          <a:xfrm>
            <a:off x="785786" y="3214686"/>
            <a:ext cx="250825" cy="252413"/>
          </a:xfrm>
          <a:prstGeom prst="rect">
            <a:avLst/>
          </a:prstGeom>
          <a:noFill/>
          <a:ln w="9525">
            <a:noFill/>
            <a:miter lim="800000"/>
            <a:headEnd/>
            <a:tailEnd/>
          </a:ln>
        </p:spPr>
      </p:pic>
      <p:pic>
        <p:nvPicPr>
          <p:cNvPr id="19" name="Picture 4"/>
          <p:cNvPicPr>
            <a:picLocks noChangeAspect="1" noChangeArrowheads="1"/>
          </p:cNvPicPr>
          <p:nvPr/>
        </p:nvPicPr>
        <p:blipFill>
          <a:blip r:embed="rId6" cstate="print"/>
          <a:srcRect/>
          <a:stretch>
            <a:fillRect/>
          </a:stretch>
        </p:blipFill>
        <p:spPr bwMode="auto">
          <a:xfrm>
            <a:off x="4556139" y="5357826"/>
            <a:ext cx="250825" cy="252413"/>
          </a:xfrm>
          <a:prstGeom prst="rect">
            <a:avLst/>
          </a:prstGeom>
          <a:noFill/>
          <a:ln w="9525">
            <a:noFill/>
            <a:miter lim="800000"/>
            <a:headEnd/>
            <a:tailEnd/>
          </a:ln>
        </p:spPr>
      </p:pic>
      <p:sp>
        <p:nvSpPr>
          <p:cNvPr id="20" name="19 Rectángulo"/>
          <p:cNvSpPr/>
          <p:nvPr/>
        </p:nvSpPr>
        <p:spPr>
          <a:xfrm>
            <a:off x="1071538" y="3559734"/>
            <a:ext cx="1071570" cy="369332"/>
          </a:xfrm>
          <a:prstGeom prst="rect">
            <a:avLst/>
          </a:prstGeom>
        </p:spPr>
        <p:txBody>
          <a:bodyPr wrap="square">
            <a:spAutoFit/>
          </a:bodyPr>
          <a:lstStyle/>
          <a:p>
            <a:r>
              <a:rPr lang="en-US" dirty="0" smtClean="0">
                <a:latin typeface="+mj-lt"/>
              </a:rPr>
              <a:t>Compass</a:t>
            </a:r>
            <a:endParaRPr lang="es-ES" dirty="0">
              <a:latin typeface="+mj-lt"/>
            </a:endParaRPr>
          </a:p>
        </p:txBody>
      </p:sp>
      <p:pic>
        <p:nvPicPr>
          <p:cNvPr id="13315" name="Picture 3" descr="C:\Users\Diseño-6\Desktop\ANITA\CLASES DOVI\MODIFICADAS\Imagenes\circulo.jpg"/>
          <p:cNvPicPr>
            <a:picLocks noChangeAspect="1" noChangeArrowheads="1"/>
          </p:cNvPicPr>
          <p:nvPr/>
        </p:nvPicPr>
        <p:blipFill>
          <a:blip r:embed="rId7" cstate="print"/>
          <a:srcRect/>
          <a:stretch>
            <a:fillRect/>
          </a:stretch>
        </p:blipFill>
        <p:spPr bwMode="auto">
          <a:xfrm>
            <a:off x="785786" y="3571876"/>
            <a:ext cx="285752" cy="285752"/>
          </a:xfrm>
          <a:prstGeom prst="rect">
            <a:avLst/>
          </a:prstGeom>
          <a:noFill/>
        </p:spPr>
      </p:pic>
      <p:sp>
        <p:nvSpPr>
          <p:cNvPr id="21" name="20 Rectángulo"/>
          <p:cNvSpPr/>
          <p:nvPr/>
        </p:nvSpPr>
        <p:spPr>
          <a:xfrm>
            <a:off x="1123069" y="2428868"/>
            <a:ext cx="877163" cy="369332"/>
          </a:xfrm>
          <a:prstGeom prst="rect">
            <a:avLst/>
          </a:prstGeom>
        </p:spPr>
        <p:txBody>
          <a:bodyPr wrap="none">
            <a:spAutoFit/>
          </a:bodyPr>
          <a:lstStyle/>
          <a:p>
            <a:r>
              <a:rPr lang="en-US" dirty="0" smtClean="0">
                <a:latin typeface="+mj-lt"/>
              </a:rPr>
              <a:t>Labdisc</a:t>
            </a:r>
            <a:endParaRPr lang="es-ES" dirty="0">
              <a:latin typeface="+mj-lt"/>
            </a:endParaRPr>
          </a:p>
        </p:txBody>
      </p:sp>
      <p:sp>
        <p:nvSpPr>
          <p:cNvPr id="22" name="21 Rectángulo"/>
          <p:cNvSpPr/>
          <p:nvPr/>
        </p:nvSpPr>
        <p:spPr>
          <a:xfrm>
            <a:off x="1071538" y="2845354"/>
            <a:ext cx="2203232" cy="369332"/>
          </a:xfrm>
          <a:prstGeom prst="rect">
            <a:avLst/>
          </a:prstGeom>
        </p:spPr>
        <p:txBody>
          <a:bodyPr wrap="none">
            <a:spAutoFit/>
          </a:bodyPr>
          <a:lstStyle/>
          <a:p>
            <a:r>
              <a:rPr lang="en-US" dirty="0" smtClean="0">
                <a:latin typeface="+mj-lt"/>
              </a:rPr>
              <a:t>Magnetic field sensor</a:t>
            </a:r>
          </a:p>
        </p:txBody>
      </p:sp>
      <p:sp>
        <p:nvSpPr>
          <p:cNvPr id="23" name="22 Rectángulo"/>
          <p:cNvSpPr/>
          <p:nvPr/>
        </p:nvSpPr>
        <p:spPr>
          <a:xfrm>
            <a:off x="1071538" y="3202544"/>
            <a:ext cx="1140056" cy="369332"/>
          </a:xfrm>
          <a:prstGeom prst="rect">
            <a:avLst/>
          </a:prstGeom>
        </p:spPr>
        <p:txBody>
          <a:bodyPr wrap="none">
            <a:spAutoFit/>
          </a:bodyPr>
          <a:lstStyle/>
          <a:p>
            <a:r>
              <a:rPr lang="en-US" dirty="0" smtClean="0">
                <a:latin typeface="+mj-lt"/>
              </a:rPr>
              <a:t>USB Cable</a:t>
            </a:r>
          </a:p>
        </p:txBody>
      </p:sp>
      <p:pic>
        <p:nvPicPr>
          <p:cNvPr id="24" name="Picture 2" descr="C:\Users\Efecto13\Desktop\CLASES TRADUCCION\Clases Globisens\Biot Savart\Biot-Savat's-law.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43768" y="2357430"/>
            <a:ext cx="918652" cy="350758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r="25435" b="28769"/>
          <a:stretch/>
        </p:blipFill>
        <p:spPr bwMode="auto">
          <a:xfrm>
            <a:off x="4214810" y="2714620"/>
            <a:ext cx="2217428" cy="2322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63" y="4198938"/>
            <a:ext cx="206375" cy="20796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39939" name="6 CuadroTexto"/>
          <p:cNvSpPr txBox="1">
            <a:spLocks noChangeArrowheads="1"/>
          </p:cNvSpPr>
          <p:nvPr/>
        </p:nvSpPr>
        <p:spPr bwMode="auto">
          <a:xfrm>
            <a:off x="1187450" y="2924175"/>
            <a:ext cx="6840538" cy="1569660"/>
          </a:xfrm>
          <a:prstGeom prst="rect">
            <a:avLst/>
          </a:prstGeom>
          <a:noFill/>
          <a:ln w="9525">
            <a:noFill/>
            <a:miter lim="800000"/>
            <a:headEnd/>
            <a:tailEnd/>
          </a:ln>
        </p:spPr>
        <p:txBody>
          <a:bodyPr>
            <a:spAutoFit/>
          </a:bodyPr>
          <a:lstStyle/>
          <a:p>
            <a:r>
              <a:rPr lang="en-US" sz="1600" dirty="0" smtClean="0">
                <a:latin typeface="+mj-lt"/>
              </a:rPr>
              <a:t>To take samples with the magnetic field sensor, carry out the following instructions:</a:t>
            </a:r>
            <a:endParaRPr lang="es-ES" sz="1600" dirty="0" smtClean="0">
              <a:latin typeface="+mj-lt"/>
            </a:endParaRPr>
          </a:p>
          <a:p>
            <a:pPr>
              <a:defRPr/>
            </a:pPr>
            <a:endParaRPr lang="es-CL" sz="1600" dirty="0">
              <a:latin typeface="Calibri" pitchFamily="34" charset="0"/>
              <a:cs typeface="+mn-cs"/>
            </a:endParaRPr>
          </a:p>
          <a:p>
            <a:r>
              <a:rPr lang="en-US" sz="1600" dirty="0" smtClean="0">
                <a:latin typeface="Calibri" pitchFamily="34" charset="0"/>
                <a:cs typeface="Calibri" pitchFamily="34" charset="0"/>
              </a:rPr>
              <a:t>Connect the magnetic field sensor to the </a:t>
            </a:r>
            <a:r>
              <a:rPr lang="en-US" sz="1600" dirty="0" smtClean="0">
                <a:latin typeface="Calibri" pitchFamily="34" charset="0"/>
                <a:cs typeface="Calibri" pitchFamily="34" charset="0"/>
              </a:rPr>
              <a:t>Labdisc’s</a:t>
            </a:r>
            <a:r>
              <a:rPr lang="en-US" sz="1600" dirty="0" smtClean="0">
                <a:latin typeface="Calibri" pitchFamily="34" charset="0"/>
                <a:cs typeface="Calibri" pitchFamily="34" charset="0"/>
              </a:rPr>
              <a:t> universal input.</a:t>
            </a:r>
            <a:endParaRPr lang="es-ES" sz="1600" dirty="0" smtClean="0">
              <a:latin typeface="Calibri" pitchFamily="34" charset="0"/>
              <a:cs typeface="Calibri" pitchFamily="34" charset="0"/>
            </a:endParaRPr>
          </a:p>
          <a:p>
            <a:pPr>
              <a:defRPr/>
            </a:pPr>
            <a:endParaRPr lang="en-US" sz="1600" dirty="0">
              <a:latin typeface="Calibri" pitchFamily="34" charset="0"/>
              <a:cs typeface="+mn-cs"/>
            </a:endParaRPr>
          </a:p>
          <a:p>
            <a:pPr>
              <a:defRPr/>
            </a:pPr>
            <a:r>
              <a:rPr lang="en-US" sz="1600" dirty="0" smtClean="0">
                <a:latin typeface="Calibri" pitchFamily="34" charset="0"/>
                <a:cs typeface="Calibri" pitchFamily="34" charset="0"/>
              </a:rPr>
              <a:t>Turn on the Labdisc, and on the magnetic field sensor select 0.2 mT.</a:t>
            </a:r>
            <a:endParaRPr lang="en-US" sz="1600" dirty="0">
              <a:latin typeface="Calibri" pitchFamily="34" charset="0"/>
              <a:cs typeface="Calibri" pitchFamily="34" charset="0"/>
            </a:endParaRPr>
          </a:p>
        </p:txBody>
      </p:sp>
      <p:sp>
        <p:nvSpPr>
          <p:cNvPr id="8" name="7 Elipse"/>
          <p:cNvSpPr/>
          <p:nvPr/>
        </p:nvSpPr>
        <p:spPr>
          <a:xfrm>
            <a:off x="995363" y="3752850"/>
            <a:ext cx="206375" cy="207963"/>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13317" name="8 CuadroTexto"/>
          <p:cNvSpPr txBox="1">
            <a:spLocks noChangeArrowheads="1"/>
          </p:cNvSpPr>
          <p:nvPr/>
        </p:nvSpPr>
        <p:spPr bwMode="auto">
          <a:xfrm>
            <a:off x="965200" y="3697288"/>
            <a:ext cx="276225" cy="307975"/>
          </a:xfrm>
          <a:prstGeom prst="rect">
            <a:avLst/>
          </a:prstGeom>
          <a:noFill/>
          <a:ln w="9525">
            <a:noFill/>
            <a:miter lim="800000"/>
            <a:headEnd/>
            <a:tailEnd/>
          </a:ln>
        </p:spPr>
        <p:txBody>
          <a:bodyPr wrap="none">
            <a:spAutoFit/>
          </a:bodyPr>
          <a:lstStyle/>
          <a:p>
            <a:r>
              <a:rPr lang="es-CL" sz="1400" dirty="0">
                <a:latin typeface="Calibri" pitchFamily="34" charset="0"/>
              </a:rPr>
              <a:t>1</a:t>
            </a:r>
          </a:p>
        </p:txBody>
      </p:sp>
      <p:sp>
        <p:nvSpPr>
          <p:cNvPr id="13318" name="10 CuadroTexto"/>
          <p:cNvSpPr txBox="1">
            <a:spLocks noChangeArrowheads="1"/>
          </p:cNvSpPr>
          <p:nvPr/>
        </p:nvSpPr>
        <p:spPr bwMode="auto">
          <a:xfrm>
            <a:off x="965200" y="4149725"/>
            <a:ext cx="276225" cy="306388"/>
          </a:xfrm>
          <a:prstGeom prst="rect">
            <a:avLst/>
          </a:prstGeom>
          <a:noFill/>
          <a:ln w="9525">
            <a:noFill/>
            <a:miter lim="800000"/>
            <a:headEnd/>
            <a:tailEnd/>
          </a:ln>
        </p:spPr>
        <p:txBody>
          <a:bodyPr wrap="none">
            <a:spAutoFit/>
          </a:bodyPr>
          <a:lstStyle/>
          <a:p>
            <a:r>
              <a:rPr lang="es-CL" sz="1400" dirty="0">
                <a:latin typeface="Calibri" pitchFamily="34" charset="0"/>
              </a:rPr>
              <a:t>2</a:t>
            </a:r>
          </a:p>
        </p:txBody>
      </p:sp>
      <p:pic>
        <p:nvPicPr>
          <p:cNvPr id="13319"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2601913"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Configuring</a:t>
            </a:r>
            <a:r>
              <a:rPr lang="es-ES_tradnl" sz="2400" b="1" baseline="30000" dirty="0" smtClean="0">
                <a:solidFill>
                  <a:schemeClr val="bg1"/>
                </a:solidFill>
                <a:latin typeface="+mj-lt"/>
              </a:rPr>
              <a:t> </a:t>
            </a:r>
            <a:r>
              <a:rPr lang="es-ES_tradnl" sz="2400" b="1" baseline="30000" dirty="0" smtClean="0">
                <a:solidFill>
                  <a:schemeClr val="bg1"/>
                </a:solidFill>
                <a:latin typeface="+mj-lt"/>
              </a:rPr>
              <a:t>the</a:t>
            </a:r>
            <a:r>
              <a:rPr lang="es-ES_tradnl" sz="2400" b="1" baseline="30000" dirty="0" smtClean="0">
                <a:solidFill>
                  <a:schemeClr val="bg1"/>
                </a:solidFill>
                <a:latin typeface="+mj-lt"/>
              </a:rPr>
              <a:t> </a:t>
            </a:r>
            <a:r>
              <a:rPr lang="es-ES_tradnl" sz="2400" b="1" baseline="30000" dirty="0" smtClean="0">
                <a:solidFill>
                  <a:schemeClr val="bg1"/>
                </a:solidFill>
                <a:latin typeface="+mj-lt"/>
              </a:rPr>
              <a:t>Labdisc</a:t>
            </a:r>
            <a:endParaRPr lang="es-ES_tradnl" sz="2400" b="1" baseline="30000" dirty="0">
              <a:solidFill>
                <a:schemeClr val="bg1"/>
              </a:solidFill>
              <a:latin typeface="+mj-lt"/>
            </a:endParaRPr>
          </a:p>
        </p:txBody>
      </p:sp>
      <p:sp>
        <p:nvSpPr>
          <p:cNvPr id="18"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Labdisc</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3324"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5"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1121984" y="2357430"/>
            <a:ext cx="214314" cy="214314"/>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s-CL" sz="1200" dirty="0" smtClean="0">
                <a:solidFill>
                  <a:schemeClr val="tx1"/>
                </a:solidFill>
              </a:rPr>
              <a:t>3</a:t>
            </a:r>
            <a:endParaRPr lang="es-CL" sz="1200" dirty="0">
              <a:solidFill>
                <a:schemeClr val="tx1"/>
              </a:solidFill>
            </a:endParaRPr>
          </a:p>
        </p:txBody>
      </p:sp>
      <p:sp>
        <p:nvSpPr>
          <p:cNvPr id="16"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Labdisc</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4346"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3" name="7 CuadroTexto"/>
          <p:cNvSpPr txBox="1">
            <a:spLocks noChangeArrowheads="1"/>
          </p:cNvSpPr>
          <p:nvPr/>
        </p:nvSpPr>
        <p:spPr bwMode="auto">
          <a:xfrm>
            <a:off x="1403350" y="2309813"/>
            <a:ext cx="6769100" cy="584775"/>
          </a:xfrm>
          <a:prstGeom prst="rect">
            <a:avLst/>
          </a:prstGeom>
          <a:noFill/>
          <a:ln w="9525">
            <a:noFill/>
            <a:miter lim="800000"/>
            <a:headEnd/>
            <a:tailEnd/>
          </a:ln>
        </p:spPr>
        <p:txBody>
          <a:bodyPr>
            <a:spAutoFit/>
          </a:bodyPr>
          <a:lstStyle/>
          <a:p>
            <a:r>
              <a:rPr lang="es-CL" sz="1600" dirty="0" smtClean="0">
                <a:latin typeface="Calibri" pitchFamily="34" charset="0"/>
              </a:rPr>
              <a:t>Click on            to set the Labdisc</a:t>
            </a:r>
            <a:r>
              <a:rPr lang="es-CL" sz="1600" dirty="0">
                <a:latin typeface="Calibri" pitchFamily="34" charset="0"/>
              </a:rPr>
              <a:t>. </a:t>
            </a:r>
            <a:r>
              <a:rPr lang="en-US" sz="1600" dirty="0" smtClean="0">
                <a:latin typeface="Calibri" pitchFamily="34" charset="0"/>
                <a:cs typeface="Calibri" pitchFamily="34" charset="0"/>
              </a:rPr>
              <a:t>Select the magnetic field sensor (0.3 mT) with a frequency of 10/sec, and a total of 10000 samples.</a:t>
            </a:r>
            <a:endParaRPr lang="es-CL" sz="1600" dirty="0">
              <a:solidFill>
                <a:srgbClr val="FF0000"/>
              </a:solidFill>
              <a:latin typeface="Calibri" pitchFamily="34" charset="0"/>
              <a:cs typeface="Calibri" pitchFamily="34" charset="0"/>
            </a:endParaRPr>
          </a:p>
        </p:txBody>
      </p:sp>
      <p:pic>
        <p:nvPicPr>
          <p:cNvPr id="15" name="8 Imagen"/>
          <p:cNvPicPr>
            <a:picLocks noChangeAspect="1"/>
          </p:cNvPicPr>
          <p:nvPr/>
        </p:nvPicPr>
        <p:blipFill>
          <a:blip r:embed="rId2" cstate="print"/>
          <a:srcRect/>
          <a:stretch>
            <a:fillRect/>
          </a:stretch>
        </p:blipFill>
        <p:spPr bwMode="auto">
          <a:xfrm>
            <a:off x="2198686" y="2276475"/>
            <a:ext cx="373050" cy="351558"/>
          </a:xfrm>
          <a:prstGeom prst="rect">
            <a:avLst/>
          </a:prstGeom>
          <a:noFill/>
          <a:ln w="9525">
            <a:noFill/>
            <a:miter lim="800000"/>
            <a:headEnd/>
            <a:tailEnd/>
          </a:ln>
        </p:spPr>
      </p:pic>
      <p:sp>
        <p:nvSpPr>
          <p:cNvPr id="9"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pic>
        <p:nvPicPr>
          <p:cNvPr id="10" name="9 Imagen" descr="config.jpg"/>
          <p:cNvPicPr>
            <a:picLocks noChangeAspect="1"/>
          </p:cNvPicPr>
          <p:nvPr/>
        </p:nvPicPr>
        <p:blipFill>
          <a:blip r:embed="rId3" cstate="print"/>
          <a:stretch>
            <a:fillRect/>
          </a:stretch>
        </p:blipFill>
        <p:spPr>
          <a:xfrm>
            <a:off x="2500298" y="3065502"/>
            <a:ext cx="3818244" cy="36496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CuadroTexto"/>
          <p:cNvSpPr txBox="1">
            <a:spLocks noChangeArrowheads="1"/>
          </p:cNvSpPr>
          <p:nvPr/>
        </p:nvSpPr>
        <p:spPr bwMode="auto">
          <a:xfrm>
            <a:off x="1258888" y="2781300"/>
            <a:ext cx="7489825" cy="1107996"/>
          </a:xfrm>
          <a:prstGeom prst="rect">
            <a:avLst/>
          </a:prstGeom>
          <a:noFill/>
          <a:ln w="9525">
            <a:noFill/>
            <a:miter lim="800000"/>
            <a:headEnd/>
            <a:tailEnd/>
          </a:ln>
        </p:spPr>
        <p:txBody>
          <a:bodyPr>
            <a:spAutoFit/>
          </a:bodyPr>
          <a:lstStyle/>
          <a:p>
            <a:r>
              <a:rPr lang="en-US" sz="1600" dirty="0" smtClean="0">
                <a:latin typeface="Calibri" pitchFamily="34" charset="0"/>
                <a:ea typeface="Calibri" pitchFamily="34" charset="0"/>
                <a:cs typeface="Times New Roman" pitchFamily="18" charset="0"/>
              </a:rPr>
              <a:t>Once you have finished configuring the sensor,  start measuring by clicking        </a:t>
            </a:r>
            <a:r>
              <a:rPr lang="en-US" sz="1600" dirty="0" smtClean="0">
                <a:latin typeface="Calibri" pitchFamily="34" charset="0"/>
              </a:rPr>
              <a:t>.</a:t>
            </a:r>
            <a:endParaRPr lang="es-CL" sz="1600" dirty="0">
              <a:latin typeface="Calibri" pitchFamily="34" charset="0"/>
            </a:endParaRPr>
          </a:p>
          <a:p>
            <a:endParaRPr lang="en-US" sz="1600" dirty="0">
              <a:latin typeface="Calibri" pitchFamily="34" charset="0"/>
            </a:endParaRPr>
          </a:p>
          <a:p>
            <a:endParaRPr lang="en-US" sz="1600" dirty="0" smtClean="0">
              <a:latin typeface="Calibri" pitchFamily="34" charset="0"/>
            </a:endParaRPr>
          </a:p>
          <a:p>
            <a:r>
              <a:rPr lang="en-US" sz="1600" dirty="0" smtClean="0">
                <a:latin typeface="Calibri" pitchFamily="34" charset="0"/>
                <a:cs typeface="Calibri" pitchFamily="34" charset="0"/>
              </a:rPr>
              <a:t>Once you have finished measuring, stop the Labdisc by pressing          .</a:t>
            </a:r>
            <a:endParaRPr lang="es-CL" sz="1600" dirty="0">
              <a:latin typeface="Calibri" pitchFamily="34" charset="0"/>
              <a:cs typeface="Calibri" pitchFamily="34" charset="0"/>
            </a:endParaRPr>
          </a:p>
        </p:txBody>
      </p:sp>
      <p:pic>
        <p:nvPicPr>
          <p:cNvPr id="14339" name="7 Imagen"/>
          <p:cNvPicPr>
            <a:picLocks noChangeAspect="1"/>
          </p:cNvPicPr>
          <p:nvPr/>
        </p:nvPicPr>
        <p:blipFill>
          <a:blip r:embed="rId2" cstate="print"/>
          <a:srcRect/>
          <a:stretch>
            <a:fillRect/>
          </a:stretch>
        </p:blipFill>
        <p:spPr bwMode="auto">
          <a:xfrm>
            <a:off x="7452320" y="2708920"/>
            <a:ext cx="290512" cy="352425"/>
          </a:xfrm>
          <a:prstGeom prst="rect">
            <a:avLst/>
          </a:prstGeom>
          <a:noFill/>
          <a:ln w="9525">
            <a:noFill/>
            <a:miter lim="800000"/>
            <a:headEnd/>
            <a:tailEnd/>
          </a:ln>
        </p:spPr>
      </p:pic>
      <p:pic>
        <p:nvPicPr>
          <p:cNvPr id="14340" name="8 Imagen"/>
          <p:cNvPicPr>
            <a:picLocks noChangeAspect="1"/>
          </p:cNvPicPr>
          <p:nvPr/>
        </p:nvPicPr>
        <p:blipFill>
          <a:blip r:embed="rId3" cstate="print"/>
          <a:srcRect/>
          <a:stretch>
            <a:fillRect/>
          </a:stretch>
        </p:blipFill>
        <p:spPr bwMode="auto">
          <a:xfrm>
            <a:off x="6605364" y="3500438"/>
            <a:ext cx="342900" cy="352425"/>
          </a:xfrm>
          <a:prstGeom prst="rect">
            <a:avLst/>
          </a:prstGeom>
          <a:noFill/>
          <a:ln w="9525">
            <a:noFill/>
            <a:miter lim="800000"/>
            <a:headEnd/>
            <a:tailEnd/>
          </a:ln>
        </p:spPr>
      </p:pic>
      <p:sp>
        <p:nvSpPr>
          <p:cNvPr id="10" name="9 Elipse"/>
          <p:cNvSpPr/>
          <p:nvPr/>
        </p:nvSpPr>
        <p:spPr>
          <a:xfrm>
            <a:off x="1038225" y="2816225"/>
            <a:ext cx="206375" cy="207963"/>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14342" name="10 CuadroTexto"/>
          <p:cNvSpPr txBox="1">
            <a:spLocks noChangeArrowheads="1"/>
          </p:cNvSpPr>
          <p:nvPr/>
        </p:nvSpPr>
        <p:spPr bwMode="auto">
          <a:xfrm>
            <a:off x="1003300" y="2767013"/>
            <a:ext cx="276225" cy="307975"/>
          </a:xfrm>
          <a:prstGeom prst="rect">
            <a:avLst/>
          </a:prstGeom>
          <a:noFill/>
          <a:ln w="9525">
            <a:noFill/>
            <a:miter lim="800000"/>
            <a:headEnd/>
            <a:tailEnd/>
          </a:ln>
        </p:spPr>
        <p:txBody>
          <a:bodyPr wrap="none">
            <a:spAutoFit/>
          </a:bodyPr>
          <a:lstStyle/>
          <a:p>
            <a:r>
              <a:rPr lang="es-CL" sz="1400" dirty="0">
                <a:latin typeface="Calibri" pitchFamily="34" charset="0"/>
              </a:rPr>
              <a:t>4</a:t>
            </a:r>
          </a:p>
        </p:txBody>
      </p:sp>
      <p:sp>
        <p:nvSpPr>
          <p:cNvPr id="12" name="11 Elipse"/>
          <p:cNvSpPr/>
          <p:nvPr/>
        </p:nvSpPr>
        <p:spPr>
          <a:xfrm>
            <a:off x="1042986" y="3573463"/>
            <a:ext cx="206375" cy="206375"/>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14344" name="12 CuadroTexto"/>
          <p:cNvSpPr txBox="1">
            <a:spLocks noChangeArrowheads="1"/>
          </p:cNvSpPr>
          <p:nvPr/>
        </p:nvSpPr>
        <p:spPr bwMode="auto">
          <a:xfrm>
            <a:off x="1071538" y="3553271"/>
            <a:ext cx="142876" cy="307777"/>
          </a:xfrm>
          <a:prstGeom prst="rect">
            <a:avLst/>
          </a:prstGeom>
          <a:noFill/>
          <a:ln w="9525">
            <a:noFill/>
            <a:miter lim="800000"/>
            <a:headEnd/>
            <a:tailEnd/>
          </a:ln>
        </p:spPr>
        <p:txBody>
          <a:bodyPr wrap="square" anchor="ctr">
            <a:spAutoFit/>
          </a:bodyPr>
          <a:lstStyle/>
          <a:p>
            <a:pPr algn="ctr"/>
            <a:r>
              <a:rPr lang="es-CL" sz="1400" dirty="0">
                <a:latin typeface="Calibri" pitchFamily="34" charset="0"/>
              </a:rPr>
              <a:t>5</a:t>
            </a:r>
          </a:p>
        </p:txBody>
      </p:sp>
      <p:sp>
        <p:nvSpPr>
          <p:cNvPr id="16"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Labdisc</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4346"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3"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643042" y="2192246"/>
            <a:ext cx="6286544" cy="2308324"/>
          </a:xfrm>
          <a:prstGeom prst="rect">
            <a:avLst/>
          </a:prstGeom>
          <a:noFill/>
          <a:ln w="9525">
            <a:noFill/>
            <a:miter lim="800000"/>
            <a:headEnd/>
            <a:tailEnd/>
          </a:ln>
        </p:spPr>
        <p:txBody>
          <a:bodyPr wrap="square">
            <a:spAutoFit/>
          </a:bodyPr>
          <a:lstStyle/>
          <a:p>
            <a:pPr algn="just"/>
            <a:r>
              <a:rPr lang="en-US" sz="1600" dirty="0" smtClean="0">
                <a:latin typeface="Calibri" pitchFamily="34" charset="0"/>
                <a:cs typeface="Calibri" pitchFamily="34" charset="0"/>
              </a:rPr>
              <a:t>One student holds the magnetic field sensor with one hand, using the other hand to hold the Labdisc with the screen facing up, showing the measurements.</a:t>
            </a:r>
            <a:endParaRPr lang="es-ES" sz="1600" dirty="0" smtClean="0">
              <a:latin typeface="Calibri" pitchFamily="34" charset="0"/>
              <a:cs typeface="Calibri" pitchFamily="34" charset="0"/>
            </a:endParaRPr>
          </a:p>
          <a:p>
            <a:pPr algn="just">
              <a:defRPr/>
            </a:pPr>
            <a:endParaRPr lang="es-ES" sz="1600" dirty="0">
              <a:latin typeface="+mj-lt"/>
              <a:cs typeface="+mn-cs"/>
            </a:endParaRPr>
          </a:p>
          <a:p>
            <a:pPr algn="just"/>
            <a:r>
              <a:rPr lang="en-US" sz="1600" dirty="0" smtClean="0">
                <a:latin typeface="Calibri" pitchFamily="34" charset="0"/>
                <a:cs typeface="Calibri" pitchFamily="34" charset="0"/>
              </a:rPr>
              <a:t>Another student holds the compass in one hand, guiding the needle to the north. </a:t>
            </a:r>
            <a:endParaRPr lang="es-ES" sz="1600" dirty="0" smtClean="0">
              <a:latin typeface="Calibri" pitchFamily="34" charset="0"/>
              <a:cs typeface="Calibri" pitchFamily="34" charset="0"/>
            </a:endParaRPr>
          </a:p>
          <a:p>
            <a:pPr algn="just">
              <a:defRPr/>
            </a:pPr>
            <a:endParaRPr lang="es-ES" sz="1600" dirty="0" smtClean="0">
              <a:latin typeface="+mj-lt"/>
              <a:cs typeface="+mn-cs"/>
            </a:endParaRPr>
          </a:p>
          <a:p>
            <a:pPr algn="just">
              <a:defRPr/>
            </a:pPr>
            <a:r>
              <a:rPr lang="en-US" sz="1600" dirty="0" smtClean="0">
                <a:latin typeface="Calibri" pitchFamily="34" charset="0"/>
                <a:cs typeface="Calibri" pitchFamily="34" charset="0"/>
              </a:rPr>
              <a:t>The first student slowly moves the sensor horizontally, until the maximum value of the magnetic field is found, as shown in the figure. </a:t>
            </a:r>
            <a:endParaRPr lang="es-ES" sz="1600" dirty="0" smtClean="0">
              <a:latin typeface="Calibri" pitchFamily="34" charset="0"/>
              <a:cs typeface="Calibri" pitchFamily="34" charset="0"/>
            </a:endParaRPr>
          </a:p>
        </p:txBody>
      </p:sp>
      <p:pic>
        <p:nvPicPr>
          <p:cNvPr id="15363" name="Picture 4"/>
          <p:cNvPicPr>
            <a:picLocks noChangeAspect="1" noChangeArrowheads="1"/>
          </p:cNvPicPr>
          <p:nvPr/>
        </p:nvPicPr>
        <p:blipFill>
          <a:blip r:embed="rId3" cstate="print"/>
          <a:srcRect/>
          <a:stretch>
            <a:fillRect/>
          </a:stretch>
        </p:blipFill>
        <p:spPr bwMode="auto">
          <a:xfrm>
            <a:off x="1357290" y="2214554"/>
            <a:ext cx="285750" cy="285750"/>
          </a:xfrm>
          <a:prstGeom prst="rect">
            <a:avLst/>
          </a:prstGeom>
          <a:noFill/>
          <a:ln w="9525">
            <a:noFill/>
            <a:miter lim="800000"/>
            <a:headEnd/>
            <a:tailEnd/>
          </a:ln>
        </p:spPr>
      </p:pic>
      <p:pic>
        <p:nvPicPr>
          <p:cNvPr id="15364" name="Picture 5"/>
          <p:cNvPicPr>
            <a:picLocks noChangeAspect="1" noChangeArrowheads="1"/>
          </p:cNvPicPr>
          <p:nvPr/>
        </p:nvPicPr>
        <p:blipFill>
          <a:blip r:embed="rId4" cstate="print"/>
          <a:srcRect/>
          <a:stretch>
            <a:fillRect/>
          </a:stretch>
        </p:blipFill>
        <p:spPr bwMode="auto">
          <a:xfrm>
            <a:off x="1357290" y="3220683"/>
            <a:ext cx="285750" cy="285750"/>
          </a:xfrm>
          <a:prstGeom prst="rect">
            <a:avLst/>
          </a:prstGeom>
          <a:noFill/>
          <a:ln w="9525">
            <a:noFill/>
            <a:miter lim="800000"/>
            <a:headEnd/>
            <a:tailEnd/>
          </a:ln>
        </p:spPr>
      </p:pic>
      <p:pic>
        <p:nvPicPr>
          <p:cNvPr id="15365" name="Picture 6"/>
          <p:cNvPicPr>
            <a:picLocks noChangeAspect="1" noChangeArrowheads="1"/>
          </p:cNvPicPr>
          <p:nvPr/>
        </p:nvPicPr>
        <p:blipFill>
          <a:blip r:embed="rId5" cstate="print"/>
          <a:srcRect/>
          <a:stretch>
            <a:fillRect/>
          </a:stretch>
        </p:blipFill>
        <p:spPr bwMode="auto">
          <a:xfrm>
            <a:off x="1359540" y="3930558"/>
            <a:ext cx="285750" cy="285750"/>
          </a:xfrm>
          <a:prstGeom prst="rect">
            <a:avLst/>
          </a:prstGeom>
          <a:noFill/>
          <a:ln w="9525">
            <a:noFill/>
            <a:miter lim="800000"/>
            <a:headEnd/>
            <a:tailEnd/>
          </a:ln>
        </p:spPr>
      </p:pic>
      <p:sp>
        <p:nvSpPr>
          <p:cNvPr id="21" name="2 Subtítulo"/>
          <p:cNvSpPr txBox="1">
            <a:spLocks/>
          </p:cNvSpPr>
          <p:nvPr/>
        </p:nvSpPr>
        <p:spPr>
          <a:xfrm>
            <a:off x="5508104"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Experiment </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5383"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33"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
        <p:nvSpPr>
          <p:cNvPr id="9217" name="Rectangle 1"/>
          <p:cNvSpPr>
            <a:spLocks noChangeArrowheads="1"/>
          </p:cNvSpPr>
          <p:nvPr/>
        </p:nvSpPr>
        <p:spPr bwMode="auto">
          <a:xfrm>
            <a:off x="5643570" y="5641319"/>
            <a:ext cx="2714644"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Calibri" pitchFamily="34" charset="0"/>
                <a:cs typeface="Times New Roman" pitchFamily="18" charset="0"/>
              </a:rPr>
              <a:t>Once you have found the maximum value, hold the sensor in that position.</a:t>
            </a:r>
            <a:r>
              <a:rPr kumimoji="0" lang="es-ES" sz="1100" b="0" i="0" u="none" strike="noStrike" cap="none" normalizeH="0" baseline="0" dirty="0" smtClean="0">
                <a:ln>
                  <a:noFill/>
                </a:ln>
                <a:solidFill>
                  <a:schemeClr val="tx1"/>
                </a:solidFill>
                <a:effectLst/>
                <a:latin typeface="+mj-lt"/>
                <a:cs typeface="Arial" pitchFamily="34" charset="0"/>
              </a:rPr>
              <a:t> </a:t>
            </a:r>
          </a:p>
        </p:txBody>
      </p:sp>
      <p:pic>
        <p:nvPicPr>
          <p:cNvPr id="11" name="10 Imagen" descr="horizontal-01.jpg"/>
          <p:cNvPicPr>
            <a:picLocks noChangeAspect="1"/>
          </p:cNvPicPr>
          <p:nvPr/>
        </p:nvPicPr>
        <p:blipFill>
          <a:blip r:embed="rId6" cstate="print"/>
          <a:stretch>
            <a:fillRect/>
          </a:stretch>
        </p:blipFill>
        <p:spPr>
          <a:xfrm>
            <a:off x="1928793" y="4500570"/>
            <a:ext cx="3598597" cy="224865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403648" y="2285992"/>
            <a:ext cx="6748281" cy="2062103"/>
          </a:xfrm>
          <a:prstGeom prst="rect">
            <a:avLst/>
          </a:prstGeom>
          <a:noFill/>
          <a:ln w="9525">
            <a:noFill/>
            <a:miter lim="800000"/>
            <a:headEnd/>
            <a:tailEnd/>
          </a:ln>
        </p:spPr>
        <p:txBody>
          <a:bodyPr wrap="square">
            <a:spAutoFit/>
          </a:bodyPr>
          <a:lstStyle/>
          <a:p>
            <a:pPr algn="just"/>
            <a:r>
              <a:rPr lang="en-US" sz="1600" dirty="0" smtClean="0">
                <a:latin typeface="Calibri" pitchFamily="34" charset="0"/>
                <a:cs typeface="Calibri" pitchFamily="34" charset="0"/>
              </a:rPr>
              <a:t>Observe the compass and determine the orientation in which the sensor detects the maximum value of the magnetic field. </a:t>
            </a:r>
            <a:endParaRPr lang="es-ES" sz="1600" dirty="0" smtClean="0">
              <a:latin typeface="Calibri" pitchFamily="34" charset="0"/>
              <a:cs typeface="Calibri" pitchFamily="34" charset="0"/>
            </a:endParaRPr>
          </a:p>
          <a:p>
            <a:pPr algn="just">
              <a:defRPr/>
            </a:pPr>
            <a:endParaRPr lang="es-MX" sz="1600" dirty="0">
              <a:latin typeface="Calibri" pitchFamily="34" charset="0"/>
            </a:endParaRPr>
          </a:p>
          <a:p>
            <a:pPr algn="just"/>
            <a:r>
              <a:rPr lang="en-US" sz="1600" dirty="0" smtClean="0">
                <a:latin typeface="Calibri" pitchFamily="34" charset="0"/>
                <a:cs typeface="Calibri" pitchFamily="34" charset="0"/>
              </a:rPr>
              <a:t>Then the student holding the sensor moves it vertically to again find the maximum value of the magnetic field, as shown in the figure. </a:t>
            </a:r>
            <a:endParaRPr lang="es-ES" sz="1600" dirty="0" smtClean="0">
              <a:latin typeface="Calibri" pitchFamily="34" charset="0"/>
              <a:cs typeface="Calibri" pitchFamily="34" charset="0"/>
            </a:endParaRPr>
          </a:p>
          <a:p>
            <a:pPr algn="just">
              <a:defRPr/>
            </a:pPr>
            <a:endParaRPr lang="es-MX" sz="1600" dirty="0">
              <a:latin typeface="Calibri" pitchFamily="34" charset="0"/>
            </a:endParaRPr>
          </a:p>
          <a:p>
            <a:pPr algn="just">
              <a:defRPr/>
            </a:pPr>
            <a:r>
              <a:rPr lang="en-US" sz="1600" dirty="0" smtClean="0">
                <a:latin typeface="Calibri" pitchFamily="34" charset="0"/>
                <a:cs typeface="Calibri" pitchFamily="34" charset="0"/>
              </a:rPr>
              <a:t>Once again, observe the compass and determine the orientation to which the sensor points as it detects the maximum value of the magnetic field.</a:t>
            </a:r>
            <a:endParaRPr lang="es-MX" sz="1600" dirty="0">
              <a:latin typeface="Calibri" pitchFamily="34" charset="0"/>
              <a:cs typeface="Calibri" pitchFamily="34" charset="0"/>
            </a:endParaRPr>
          </a:p>
        </p:txBody>
      </p:sp>
      <p:sp>
        <p:nvSpPr>
          <p:cNvPr id="16395"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36"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
        <p:nvSpPr>
          <p:cNvPr id="7" name="2 Subtítulo"/>
          <p:cNvSpPr txBox="1">
            <a:spLocks/>
          </p:cNvSpPr>
          <p:nvPr/>
        </p:nvSpPr>
        <p:spPr>
          <a:xfrm>
            <a:off x="5508104"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Experiment </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8" name="Picture 7"/>
          <p:cNvPicPr>
            <a:picLocks noChangeAspect="1" noChangeArrowheads="1"/>
          </p:cNvPicPr>
          <p:nvPr/>
        </p:nvPicPr>
        <p:blipFill>
          <a:blip r:embed="rId3" cstate="print"/>
          <a:srcRect/>
          <a:stretch>
            <a:fillRect/>
          </a:stretch>
        </p:blipFill>
        <p:spPr bwMode="auto">
          <a:xfrm>
            <a:off x="1071540" y="2365410"/>
            <a:ext cx="285750" cy="28575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071540" y="3079792"/>
            <a:ext cx="285750" cy="285750"/>
          </a:xfrm>
          <a:prstGeom prst="rect">
            <a:avLst/>
          </a:prstGeom>
          <a:noFill/>
          <a:ln w="9525">
            <a:noFill/>
            <a:miter lim="800000"/>
            <a:headEnd/>
            <a:tailEnd/>
          </a:ln>
        </p:spPr>
      </p:pic>
      <p:pic>
        <p:nvPicPr>
          <p:cNvPr id="8193" name="Picture 1" descr="C:\Users\Diseño-6\Desktop\ANITA\CLASES DOVI\MODIFICADAS\Imagenes\6AZUL.jpg"/>
          <p:cNvPicPr>
            <a:picLocks noChangeAspect="1" noChangeArrowheads="1"/>
          </p:cNvPicPr>
          <p:nvPr/>
        </p:nvPicPr>
        <p:blipFill>
          <a:blip r:embed="rId5" cstate="print"/>
          <a:srcRect/>
          <a:stretch>
            <a:fillRect/>
          </a:stretch>
        </p:blipFill>
        <p:spPr bwMode="auto">
          <a:xfrm>
            <a:off x="1071538" y="3794170"/>
            <a:ext cx="285752" cy="285752"/>
          </a:xfrm>
          <a:prstGeom prst="rect">
            <a:avLst/>
          </a:prstGeom>
          <a:noFill/>
        </p:spPr>
      </p:pic>
      <p:pic>
        <p:nvPicPr>
          <p:cNvPr id="10" name="9 Imagen" descr="vert22-02.jpg"/>
          <p:cNvPicPr>
            <a:picLocks noChangeAspect="1"/>
          </p:cNvPicPr>
          <p:nvPr/>
        </p:nvPicPr>
        <p:blipFill>
          <a:blip r:embed="rId6" cstate="print"/>
          <a:stretch>
            <a:fillRect/>
          </a:stretch>
        </p:blipFill>
        <p:spPr>
          <a:xfrm>
            <a:off x="2857488" y="4411324"/>
            <a:ext cx="1804606" cy="2446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403648" y="2420888"/>
            <a:ext cx="6748281" cy="1323439"/>
          </a:xfrm>
          <a:prstGeom prst="rect">
            <a:avLst/>
          </a:prstGeom>
          <a:noFill/>
          <a:ln w="9525">
            <a:noFill/>
            <a:miter lim="800000"/>
            <a:headEnd/>
            <a:tailEnd/>
          </a:ln>
        </p:spPr>
        <p:txBody>
          <a:bodyPr wrap="square">
            <a:spAutoFit/>
          </a:bodyPr>
          <a:lstStyle/>
          <a:p>
            <a:pPr algn="just"/>
            <a:r>
              <a:rPr lang="en-US" sz="1600" dirty="0" smtClean="0">
                <a:latin typeface="Calibri" pitchFamily="34" charset="0"/>
                <a:cs typeface="Calibri" pitchFamily="34" charset="0"/>
              </a:rPr>
              <a:t>Once you find the maximum value of the magnetic field, and have determined where the sensor aims at this point, turn the magnetic field sensor by 180°, so that it points to the opposite side, as shown in the figure.</a:t>
            </a:r>
            <a:endParaRPr lang="es-ES" sz="1600" dirty="0" smtClean="0">
              <a:latin typeface="Calibri" pitchFamily="34" charset="0"/>
              <a:cs typeface="Calibri" pitchFamily="34" charset="0"/>
            </a:endParaRPr>
          </a:p>
          <a:p>
            <a:pPr algn="just">
              <a:defRPr/>
            </a:pPr>
            <a:endParaRPr lang="es-MX" sz="1600" dirty="0">
              <a:solidFill>
                <a:prstClr val="black"/>
              </a:solidFill>
              <a:latin typeface="Calibri" pitchFamily="34" charset="0"/>
            </a:endParaRPr>
          </a:p>
          <a:p>
            <a:pPr algn="just">
              <a:defRPr/>
            </a:pPr>
            <a:r>
              <a:rPr lang="en-US" sz="1600" dirty="0" smtClean="0">
                <a:latin typeface="Calibri" pitchFamily="34" charset="0"/>
                <a:cs typeface="Calibri" pitchFamily="34" charset="0"/>
              </a:rPr>
              <a:t>Finally, using the compass, determine where the sensor aims at this last point.</a:t>
            </a:r>
            <a:endParaRPr lang="es-MX" sz="1600" dirty="0">
              <a:solidFill>
                <a:prstClr val="black"/>
              </a:solidFill>
              <a:latin typeface="Calibri" pitchFamily="34" charset="0"/>
              <a:cs typeface="Calibri" pitchFamily="34" charset="0"/>
            </a:endParaRPr>
          </a:p>
        </p:txBody>
      </p:sp>
      <p:sp>
        <p:nvSpPr>
          <p:cNvPr id="16395"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6"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
        <p:nvSpPr>
          <p:cNvPr id="7" name="2 Subtítulo"/>
          <p:cNvSpPr txBox="1">
            <a:spLocks/>
          </p:cNvSpPr>
          <p:nvPr/>
        </p:nvSpPr>
        <p:spPr>
          <a:xfrm>
            <a:off x="5508104"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Experiment </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9" name="8 Imagen" descr="7.jpg"/>
          <p:cNvPicPr>
            <a:picLocks noChangeAspect="1"/>
          </p:cNvPicPr>
          <p:nvPr/>
        </p:nvPicPr>
        <p:blipFill>
          <a:blip r:embed="rId3" cstate="print"/>
          <a:stretch>
            <a:fillRect/>
          </a:stretch>
        </p:blipFill>
        <p:spPr>
          <a:xfrm>
            <a:off x="1142976" y="2428868"/>
            <a:ext cx="285752" cy="285752"/>
          </a:xfrm>
          <a:prstGeom prst="rect">
            <a:avLst/>
          </a:prstGeom>
        </p:spPr>
      </p:pic>
      <p:pic>
        <p:nvPicPr>
          <p:cNvPr id="10" name="9 Imagen" descr="8.jpg"/>
          <p:cNvPicPr>
            <a:picLocks noChangeAspect="1"/>
          </p:cNvPicPr>
          <p:nvPr/>
        </p:nvPicPr>
        <p:blipFill>
          <a:blip r:embed="rId4" cstate="print"/>
          <a:stretch>
            <a:fillRect/>
          </a:stretch>
        </p:blipFill>
        <p:spPr>
          <a:xfrm>
            <a:off x="1142976" y="3429000"/>
            <a:ext cx="285752" cy="285752"/>
          </a:xfrm>
          <a:prstGeom prst="rect">
            <a:avLst/>
          </a:prstGeom>
        </p:spPr>
      </p:pic>
      <p:pic>
        <p:nvPicPr>
          <p:cNvPr id="11" name="10 Imagen" descr="3-03.jpg"/>
          <p:cNvPicPr>
            <a:picLocks noChangeAspect="1"/>
          </p:cNvPicPr>
          <p:nvPr/>
        </p:nvPicPr>
        <p:blipFill>
          <a:blip r:embed="rId5" cstate="print"/>
          <a:stretch>
            <a:fillRect/>
          </a:stretch>
        </p:blipFill>
        <p:spPr>
          <a:xfrm>
            <a:off x="3553212" y="3758749"/>
            <a:ext cx="2233234" cy="3027837"/>
          </a:xfrm>
          <a:prstGeom prst="rect">
            <a:avLst/>
          </a:prstGeom>
        </p:spPr>
      </p:pic>
    </p:spTree>
    <p:extLst>
      <p:ext uri="{BB962C8B-B14F-4D97-AF65-F5344CB8AC3E}">
        <p14:creationId xmlns="" xmlns:p14="http://schemas.microsoft.com/office/powerpoint/2010/main" val="4101734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14 CuadroTexto"/>
          <p:cNvSpPr txBox="1">
            <a:spLocks noChangeArrowheads="1"/>
          </p:cNvSpPr>
          <p:nvPr/>
        </p:nvSpPr>
        <p:spPr bwMode="auto">
          <a:xfrm>
            <a:off x="1692275" y="2492375"/>
            <a:ext cx="6264275" cy="338554"/>
          </a:xfrm>
          <a:prstGeom prst="rect">
            <a:avLst/>
          </a:prstGeom>
          <a:noFill/>
          <a:ln w="9525">
            <a:noFill/>
            <a:miter lim="800000"/>
            <a:headEnd/>
            <a:tailEnd/>
          </a:ln>
        </p:spPr>
        <p:txBody>
          <a:bodyPr>
            <a:spAutoFit/>
          </a:bodyPr>
          <a:lstStyle/>
          <a:p>
            <a:pPr>
              <a:defRPr/>
            </a:pPr>
            <a:endParaRPr lang="en-US" sz="1600" dirty="0" smtClean="0">
              <a:latin typeface="+mj-lt"/>
              <a:cs typeface="+mn-cs"/>
            </a:endParaRPr>
          </a:p>
        </p:txBody>
      </p:sp>
      <p:sp>
        <p:nvSpPr>
          <p:cNvPr id="12" name="2 Subtítulo"/>
          <p:cNvSpPr txBox="1">
            <a:spLocks/>
          </p:cNvSpPr>
          <p:nvPr/>
        </p:nvSpPr>
        <p:spPr>
          <a:xfrm>
            <a:off x="5508625" y="1792288"/>
            <a:ext cx="4321175" cy="41275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r>
              <a:rPr lang="es-ES_tradnl" sz="2400" b="1" dirty="0" smtClean="0">
                <a:solidFill>
                  <a:schemeClr val="bg1"/>
                </a:solidFill>
                <a:latin typeface="+mj-lt"/>
              </a:rPr>
              <a:t> </a:t>
            </a:r>
            <a:endParaRPr lang="es-ES_tradnl" sz="2400" b="1" baseline="30000" dirty="0" smtClean="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7413"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7474"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7476"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pic>
        <p:nvPicPr>
          <p:cNvPr id="1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263919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9632" y="314325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9632" y="364331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547664" y="2564904"/>
            <a:ext cx="6264696" cy="3046988"/>
          </a:xfrm>
          <a:prstGeom prst="rect">
            <a:avLst/>
          </a:prstGeom>
          <a:noFill/>
        </p:spPr>
        <p:txBody>
          <a:bodyPr wrap="square" rtlCol="0">
            <a:spAutoFit/>
          </a:bodyPr>
          <a:lstStyle/>
          <a:p>
            <a:pPr algn="just"/>
            <a:r>
              <a:rPr lang="en-US" sz="1600" dirty="0" smtClean="0">
                <a:latin typeface="Calibri" pitchFamily="34" charset="0"/>
                <a:cs typeface="Calibri" pitchFamily="34" charset="0"/>
              </a:rPr>
              <a:t>Connect the Labdisc to the computer and open the GlobiLab program.</a:t>
            </a:r>
            <a:endParaRPr lang="es-ES" sz="1600" dirty="0" smtClean="0">
              <a:latin typeface="Calibri" pitchFamily="34" charset="0"/>
              <a:cs typeface="Calibri" pitchFamily="34" charset="0"/>
            </a:endParaRPr>
          </a:p>
          <a:p>
            <a:pPr algn="just"/>
            <a:endParaRPr lang="en-US" sz="1600" dirty="0" smtClean="0"/>
          </a:p>
          <a:p>
            <a:pPr lvl="0" algn="just"/>
            <a:r>
              <a:rPr lang="en-US" sz="1600" dirty="0" smtClean="0">
                <a:latin typeface="Calibri" pitchFamily="34" charset="0"/>
                <a:ea typeface="Calibri" pitchFamily="34" charset="0"/>
                <a:cs typeface="Calibri" pitchFamily="34" charset="0"/>
              </a:rPr>
              <a:t>At the top menu press</a:t>
            </a:r>
            <a:r>
              <a:rPr lang="es-CL" sz="1600" dirty="0" smtClean="0">
                <a:latin typeface="Calibri" pitchFamily="34" charset="0"/>
                <a:cs typeface="Calibri" pitchFamily="34" charset="0"/>
              </a:rPr>
              <a:t>              </a:t>
            </a:r>
            <a:r>
              <a:rPr lang="en-US" sz="1600" dirty="0" smtClean="0">
                <a:latin typeface="Calibri" pitchFamily="34" charset="0"/>
                <a:ea typeface="Calibri" pitchFamily="34" charset="0"/>
                <a:cs typeface="Times New Roman" pitchFamily="18" charset="0"/>
              </a:rPr>
              <a:t>and select            </a:t>
            </a:r>
            <a:r>
              <a:rPr lang="es-CL" sz="1600" dirty="0" smtClean="0"/>
              <a:t>. </a:t>
            </a:r>
            <a:endParaRPr lang="es-ES" sz="1600" dirty="0" smtClean="0"/>
          </a:p>
          <a:p>
            <a:pPr algn="just"/>
            <a:endParaRPr lang="en-US" sz="1600" dirty="0" smtClean="0"/>
          </a:p>
          <a:p>
            <a:pPr algn="just"/>
            <a:r>
              <a:rPr lang="en-US" sz="1600" dirty="0" smtClean="0">
                <a:latin typeface="Calibri" pitchFamily="34" charset="0"/>
                <a:cs typeface="Calibri" pitchFamily="34" charset="0"/>
              </a:rPr>
              <a:t>Choose the last experiment of the list and observe the chart on the screen.</a:t>
            </a:r>
            <a:endParaRPr lang="es-ES" sz="1600" dirty="0" smtClean="0">
              <a:latin typeface="Calibri" pitchFamily="34" charset="0"/>
              <a:cs typeface="Calibri" pitchFamily="34" charset="0"/>
            </a:endParaRPr>
          </a:p>
          <a:p>
            <a:pPr lvl="0" algn="just"/>
            <a:endParaRPr lang="es-CL" sz="1600" dirty="0" smtClean="0"/>
          </a:p>
          <a:p>
            <a:pPr algn="just"/>
            <a:r>
              <a:rPr lang="en-US" sz="1600" dirty="0" smtClean="0">
                <a:latin typeface="Calibri" pitchFamily="34" charset="0"/>
                <a:cs typeface="Calibri" pitchFamily="34" charset="0"/>
              </a:rPr>
              <a:t>Use the            button to add comments on the graph. Specify the actions that were performed during the experiment (rotating the sensor horizontally, then vertically and finally rotating it by 180°). Indicate also the direction in which the sensor was pointing when finding the maximum and minimum values ​​of the Earth's magnetic field.</a:t>
            </a:r>
          </a:p>
        </p:txBody>
      </p:sp>
      <p:pic>
        <p:nvPicPr>
          <p:cNvPr id="1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45199" y="3071810"/>
            <a:ext cx="455297" cy="328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58918" y="3071810"/>
            <a:ext cx="370338" cy="3136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pic>
        <p:nvPicPr>
          <p:cNvPr id="22" name="7 Imagen"/>
          <p:cNvPicPr>
            <a:picLocks noChangeAspect="1"/>
          </p:cNvPicPr>
          <p:nvPr/>
        </p:nvPicPr>
        <p:blipFill>
          <a:blip r:embed="rId8" cstate="print"/>
          <a:srcRect/>
          <a:stretch>
            <a:fillRect/>
          </a:stretch>
        </p:blipFill>
        <p:spPr bwMode="auto">
          <a:xfrm>
            <a:off x="2357422" y="4214818"/>
            <a:ext cx="371475" cy="352425"/>
          </a:xfrm>
          <a:prstGeom prst="rect">
            <a:avLst/>
          </a:prstGeom>
          <a:noFill/>
          <a:ln w="9525">
            <a:noFill/>
            <a:miter lim="800000"/>
            <a:headEnd/>
            <a:tailEnd/>
          </a:ln>
        </p:spPr>
      </p:pic>
      <p:pic>
        <p:nvPicPr>
          <p:cNvPr id="23" name="22 Imagen"/>
          <p:cNvPicPr/>
          <p:nvPr/>
        </p:nvPicPr>
        <p:blipFill>
          <a:blip r:embed="rId9" cstate="print">
            <a:extLst>
              <a:ext uri="{28A0092B-C50C-407E-A947-70E740481C1C}">
                <a14:useLocalDpi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val="0"/>
              </a:ext>
            </a:extLst>
          </a:blip>
          <a:srcRect/>
          <a:stretch>
            <a:fillRect/>
          </a:stretch>
        </p:blipFill>
        <p:spPr bwMode="auto">
          <a:xfrm>
            <a:off x="1285852" y="4357694"/>
            <a:ext cx="250949" cy="250949"/>
          </a:xfrm>
          <a:prstGeom prst="rect">
            <a:avLst/>
          </a:prstGeom>
          <a:noFill/>
          <a:ln>
            <a:noFill/>
          </a:ln>
          <a:effectLst/>
          <a:extLst>
            <a:ext uri="{909E8E84-426E-40DD-AFC4-6F175D3DCCD1}">
              <a14:hiddenFill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8434" name="6 Imagen"/>
          <p:cNvPicPr>
            <a:picLocks noChangeAspect="1"/>
          </p:cNvPicPr>
          <p:nvPr/>
        </p:nvPicPr>
        <p:blipFill>
          <a:blip r:embed="rId3" cstate="print"/>
          <a:srcRect/>
          <a:stretch>
            <a:fillRect/>
          </a:stretch>
        </p:blipFill>
        <p:spPr bwMode="auto">
          <a:xfrm>
            <a:off x="1617663" y="2708275"/>
            <a:ext cx="6267450" cy="576263"/>
          </a:xfrm>
          <a:prstGeom prst="rect">
            <a:avLst/>
          </a:prstGeom>
          <a:noFill/>
          <a:ln w="9525">
            <a:noFill/>
            <a:miter lim="800000"/>
            <a:headEnd/>
            <a:tailEnd/>
          </a:ln>
        </p:spPr>
      </p:pic>
      <p:pic>
        <p:nvPicPr>
          <p:cNvPr id="18435" name="1 Imagen"/>
          <p:cNvPicPr>
            <a:picLocks noChangeAspect="1"/>
          </p:cNvPicPr>
          <p:nvPr/>
        </p:nvPicPr>
        <p:blipFill>
          <a:blip r:embed="rId4" cstate="print"/>
          <a:srcRect/>
          <a:stretch>
            <a:fillRect/>
          </a:stretch>
        </p:blipFill>
        <p:spPr bwMode="auto">
          <a:xfrm>
            <a:off x="1339850" y="2636838"/>
            <a:ext cx="504825" cy="447675"/>
          </a:xfrm>
          <a:prstGeom prst="rect">
            <a:avLst/>
          </a:prstGeom>
          <a:noFill/>
          <a:ln w="9525">
            <a:noFill/>
            <a:miter lim="800000"/>
            <a:headEnd/>
            <a:tailEnd/>
          </a:ln>
        </p:spPr>
      </p:pic>
      <p:sp>
        <p:nvSpPr>
          <p:cNvPr id="45061" name="10 CuadroTexto"/>
          <p:cNvSpPr txBox="1">
            <a:spLocks noChangeArrowheads="1"/>
          </p:cNvSpPr>
          <p:nvPr/>
        </p:nvSpPr>
        <p:spPr bwMode="auto">
          <a:xfrm>
            <a:off x="1835150" y="2754313"/>
            <a:ext cx="5729288" cy="523220"/>
          </a:xfrm>
          <a:prstGeom prst="rect">
            <a:avLst/>
          </a:prstGeom>
          <a:noFill/>
          <a:ln w="9525">
            <a:noFill/>
            <a:miter lim="800000"/>
            <a:headEnd/>
            <a:tailEnd/>
          </a:ln>
        </p:spPr>
        <p:txBody>
          <a:bodyPr>
            <a:spAutoFit/>
          </a:bodyPr>
          <a:lstStyle/>
          <a:p>
            <a:r>
              <a:rPr lang="en-US" sz="1400" b="1" dirty="0" smtClean="0">
                <a:latin typeface="+mj-lt"/>
              </a:rPr>
              <a:t>What was the maximum value of the magnetic field, and what was the minimum? </a:t>
            </a:r>
            <a:endParaRPr lang="es-ES" sz="1400" b="1" dirty="0">
              <a:latin typeface="+mj-lt"/>
            </a:endParaRPr>
          </a:p>
        </p:txBody>
      </p:sp>
      <p:pic>
        <p:nvPicPr>
          <p:cNvPr id="18437" name="17 Imagen"/>
          <p:cNvPicPr>
            <a:picLocks noChangeAspect="1"/>
          </p:cNvPicPr>
          <p:nvPr/>
        </p:nvPicPr>
        <p:blipFill>
          <a:blip r:embed="rId3" cstate="print"/>
          <a:srcRect/>
          <a:stretch>
            <a:fillRect/>
          </a:stretch>
        </p:blipFill>
        <p:spPr bwMode="auto">
          <a:xfrm>
            <a:off x="1627188" y="4724400"/>
            <a:ext cx="6267450" cy="649288"/>
          </a:xfrm>
          <a:prstGeom prst="rect">
            <a:avLst/>
          </a:prstGeom>
          <a:noFill/>
          <a:ln w="9525">
            <a:noFill/>
            <a:miter lim="800000"/>
            <a:headEnd/>
            <a:tailEnd/>
          </a:ln>
        </p:spPr>
      </p:pic>
      <p:pic>
        <p:nvPicPr>
          <p:cNvPr id="18438" name="18 Imagen"/>
          <p:cNvPicPr>
            <a:picLocks noChangeAspect="1"/>
          </p:cNvPicPr>
          <p:nvPr/>
        </p:nvPicPr>
        <p:blipFill>
          <a:blip r:embed="rId4" cstate="print"/>
          <a:srcRect/>
          <a:stretch>
            <a:fillRect/>
          </a:stretch>
        </p:blipFill>
        <p:spPr bwMode="auto">
          <a:xfrm>
            <a:off x="1349375" y="4652963"/>
            <a:ext cx="504825" cy="447675"/>
          </a:xfrm>
          <a:prstGeom prst="rect">
            <a:avLst/>
          </a:prstGeom>
          <a:noFill/>
          <a:ln w="9525">
            <a:noFill/>
            <a:miter lim="800000"/>
            <a:headEnd/>
            <a:tailEnd/>
          </a:ln>
        </p:spPr>
      </p:pic>
      <p:sp>
        <p:nvSpPr>
          <p:cNvPr id="45064" name="19 CuadroTexto"/>
          <p:cNvSpPr txBox="1">
            <a:spLocks noChangeArrowheads="1"/>
          </p:cNvSpPr>
          <p:nvPr/>
        </p:nvSpPr>
        <p:spPr bwMode="auto">
          <a:xfrm>
            <a:off x="1844675" y="4797425"/>
            <a:ext cx="5967413" cy="523220"/>
          </a:xfrm>
          <a:prstGeom prst="rect">
            <a:avLst/>
          </a:prstGeom>
          <a:noFill/>
          <a:ln w="9525">
            <a:noFill/>
            <a:miter lim="800000"/>
            <a:headEnd/>
            <a:tailEnd/>
          </a:ln>
        </p:spPr>
        <p:txBody>
          <a:bodyPr>
            <a:spAutoFit/>
          </a:bodyPr>
          <a:lstStyle/>
          <a:p>
            <a:pPr>
              <a:defRPr/>
            </a:pPr>
            <a:r>
              <a:rPr lang="en-US" sz="1400" b="1" dirty="0" smtClean="0">
                <a:latin typeface="+mj-lt"/>
              </a:rPr>
              <a:t>What is the purpose of rotating the sensor by 180°, once the maximum magnetic field is found?</a:t>
            </a:r>
            <a:endParaRPr lang="es-CL" sz="1400" b="1" dirty="0">
              <a:latin typeface="+mj-lt"/>
              <a:cs typeface="+mn-cs"/>
            </a:endParaRPr>
          </a:p>
        </p:txBody>
      </p:sp>
      <p:pic>
        <p:nvPicPr>
          <p:cNvPr id="18440" name="20 Imagen"/>
          <p:cNvPicPr>
            <a:picLocks noChangeAspect="1"/>
          </p:cNvPicPr>
          <p:nvPr/>
        </p:nvPicPr>
        <p:blipFill>
          <a:blip r:embed="rId3" cstate="print"/>
          <a:srcRect/>
          <a:stretch>
            <a:fillRect/>
          </a:stretch>
        </p:blipFill>
        <p:spPr bwMode="auto">
          <a:xfrm>
            <a:off x="1609725" y="3716338"/>
            <a:ext cx="6267450" cy="576262"/>
          </a:xfrm>
          <a:prstGeom prst="rect">
            <a:avLst/>
          </a:prstGeom>
          <a:noFill/>
          <a:ln w="9525">
            <a:noFill/>
            <a:miter lim="800000"/>
            <a:headEnd/>
            <a:tailEnd/>
          </a:ln>
        </p:spPr>
      </p:pic>
      <p:pic>
        <p:nvPicPr>
          <p:cNvPr id="18441" name="21 Imagen"/>
          <p:cNvPicPr>
            <a:picLocks noChangeAspect="1"/>
          </p:cNvPicPr>
          <p:nvPr/>
        </p:nvPicPr>
        <p:blipFill>
          <a:blip r:embed="rId4" cstate="print"/>
          <a:srcRect/>
          <a:stretch>
            <a:fillRect/>
          </a:stretch>
        </p:blipFill>
        <p:spPr bwMode="auto">
          <a:xfrm>
            <a:off x="1331913" y="3644900"/>
            <a:ext cx="503237" cy="447675"/>
          </a:xfrm>
          <a:prstGeom prst="rect">
            <a:avLst/>
          </a:prstGeom>
          <a:noFill/>
          <a:ln w="9525">
            <a:noFill/>
            <a:miter lim="800000"/>
            <a:headEnd/>
            <a:tailEnd/>
          </a:ln>
        </p:spPr>
      </p:pic>
      <p:sp>
        <p:nvSpPr>
          <p:cNvPr id="45067" name="24 CuadroTexto"/>
          <p:cNvSpPr txBox="1">
            <a:spLocks noChangeArrowheads="1"/>
          </p:cNvSpPr>
          <p:nvPr/>
        </p:nvSpPr>
        <p:spPr bwMode="auto">
          <a:xfrm>
            <a:off x="1835150" y="3736785"/>
            <a:ext cx="5976938" cy="523220"/>
          </a:xfrm>
          <a:prstGeom prst="rect">
            <a:avLst/>
          </a:prstGeom>
          <a:noFill/>
          <a:ln w="9525">
            <a:noFill/>
            <a:miter lim="800000"/>
            <a:headEnd/>
            <a:tailEnd/>
          </a:ln>
        </p:spPr>
        <p:txBody>
          <a:bodyPr wrap="square">
            <a:spAutoFit/>
          </a:bodyPr>
          <a:lstStyle/>
          <a:p>
            <a:r>
              <a:rPr lang="en-US" sz="1400" b="1" dirty="0" smtClean="0">
                <a:latin typeface="+mj-lt"/>
              </a:rPr>
              <a:t>Where was the sensor pointing to obtain the maximum value and the minimum value of the magnetic field, respectively? </a:t>
            </a:r>
            <a:endParaRPr lang="es-ES" sz="1400" b="1" dirty="0">
              <a:latin typeface="+mj-lt"/>
            </a:endParaRPr>
          </a:p>
        </p:txBody>
      </p:sp>
      <p:sp>
        <p:nvSpPr>
          <p:cNvPr id="18444"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4"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
        <p:nvSpPr>
          <p:cNvPr id="16" name="2 Subtítulo"/>
          <p:cNvSpPr txBox="1">
            <a:spLocks/>
          </p:cNvSpPr>
          <p:nvPr/>
        </p:nvSpPr>
        <p:spPr>
          <a:xfrm>
            <a:off x="5508625" y="1792288"/>
            <a:ext cx="4321175" cy="41275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r>
              <a:rPr lang="es-ES_tradnl" sz="2400" b="1" dirty="0" smtClean="0">
                <a:solidFill>
                  <a:schemeClr val="bg1"/>
                </a:solidFill>
                <a:latin typeface="+mj-lt"/>
              </a:rPr>
              <a:t> </a:t>
            </a:r>
            <a:endParaRPr lang="es-ES_tradnl" sz="2400" b="1" baseline="30000" dirty="0" smtClean="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350" y="2636838"/>
            <a:ext cx="6005513" cy="1547812"/>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4"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Objetive</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4342" name="2 CuadroTexto"/>
          <p:cNvSpPr txBox="1">
            <a:spLocks noChangeArrowheads="1"/>
          </p:cNvSpPr>
          <p:nvPr/>
        </p:nvSpPr>
        <p:spPr bwMode="auto">
          <a:xfrm>
            <a:off x="1619250" y="2872135"/>
            <a:ext cx="5694363" cy="1077218"/>
          </a:xfrm>
          <a:prstGeom prst="rect">
            <a:avLst/>
          </a:prstGeom>
          <a:noFill/>
          <a:ln w="9525">
            <a:noFill/>
            <a:miter lim="800000"/>
            <a:headEnd/>
            <a:tailEnd/>
          </a:ln>
        </p:spPr>
        <p:txBody>
          <a:bodyPr>
            <a:spAutoFit/>
          </a:bodyPr>
          <a:lstStyle/>
          <a:p>
            <a:pPr algn="just">
              <a:defRPr/>
            </a:pPr>
            <a:r>
              <a:rPr lang="en-US" sz="1600" dirty="0" smtClean="0">
                <a:latin typeface="+mj-lt"/>
                <a:cs typeface="+mn-cs"/>
              </a:rPr>
              <a:t>The </a:t>
            </a:r>
            <a:r>
              <a:rPr lang="en-US" sz="1600" dirty="0">
                <a:latin typeface="+mj-lt"/>
                <a:cs typeface="+mn-cs"/>
              </a:rPr>
              <a:t>objective of the activity is to measure the magnetic field of the Earth </a:t>
            </a:r>
            <a:r>
              <a:rPr lang="en-US" sz="1600" dirty="0" smtClean="0">
                <a:latin typeface="+mj-lt"/>
                <a:cs typeface="+mn-cs"/>
              </a:rPr>
              <a:t>an </a:t>
            </a:r>
            <a:r>
              <a:rPr lang="en-US" sz="1600" dirty="0">
                <a:latin typeface="+mj-lt"/>
                <a:cs typeface="+mn-cs"/>
              </a:rPr>
              <a:t>a given </a:t>
            </a:r>
            <a:r>
              <a:rPr lang="en-US" sz="1600" dirty="0" smtClean="0">
                <a:latin typeface="+mj-lt"/>
                <a:cs typeface="+mn-cs"/>
              </a:rPr>
              <a:t>area. The relation </a:t>
            </a:r>
            <a:r>
              <a:rPr lang="en-US" sz="1600" dirty="0">
                <a:latin typeface="+mj-lt"/>
                <a:cs typeface="+mn-cs"/>
              </a:rPr>
              <a:t>between </a:t>
            </a:r>
            <a:r>
              <a:rPr lang="en-US" sz="1600" dirty="0" smtClean="0">
                <a:latin typeface="+mj-lt"/>
                <a:cs typeface="+mn-cs"/>
              </a:rPr>
              <a:t>maximum </a:t>
            </a:r>
            <a:r>
              <a:rPr lang="en-US" sz="1600" dirty="0">
                <a:latin typeface="+mj-lt"/>
                <a:cs typeface="+mn-cs"/>
              </a:rPr>
              <a:t>and minimum </a:t>
            </a:r>
            <a:r>
              <a:rPr lang="en-US" sz="1600" dirty="0" smtClean="0">
                <a:latin typeface="+mj-lt"/>
                <a:cs typeface="+mn-cs"/>
              </a:rPr>
              <a:t>values of the magnetic field will be established, </a:t>
            </a:r>
            <a:r>
              <a:rPr lang="en-US" sz="1600" dirty="0">
                <a:latin typeface="+mj-lt"/>
                <a:cs typeface="+mn-cs"/>
              </a:rPr>
              <a:t>and the </a:t>
            </a:r>
            <a:r>
              <a:rPr lang="en-US" sz="1600" dirty="0" smtClean="0">
                <a:latin typeface="+mj-lt"/>
                <a:cs typeface="+mn-cs"/>
              </a:rPr>
              <a:t>place </a:t>
            </a:r>
            <a:r>
              <a:rPr lang="en-US" sz="1600" dirty="0">
                <a:latin typeface="+mj-lt"/>
                <a:cs typeface="+mn-cs"/>
              </a:rPr>
              <a:t>where the </a:t>
            </a:r>
            <a:r>
              <a:rPr lang="en-US" sz="1600" dirty="0" smtClean="0">
                <a:latin typeface="+mj-lt"/>
                <a:cs typeface="+mn-cs"/>
              </a:rPr>
              <a:t>sensor points to in order to </a:t>
            </a:r>
            <a:r>
              <a:rPr lang="en-US" sz="1600" dirty="0">
                <a:latin typeface="+mj-lt"/>
                <a:cs typeface="+mn-cs"/>
              </a:rPr>
              <a:t>obtain such </a:t>
            </a:r>
            <a:r>
              <a:rPr lang="en-US" sz="1600" dirty="0" smtClean="0">
                <a:latin typeface="+mj-lt"/>
                <a:cs typeface="+mn-cs"/>
              </a:rPr>
              <a:t>values. </a:t>
            </a:r>
            <a:endParaRPr lang="en-US" sz="1600" dirty="0">
              <a:latin typeface="+mj-lt"/>
              <a:cs typeface="+mn-cs"/>
            </a:endParaRPr>
          </a:p>
        </p:txBody>
      </p:sp>
      <p:sp>
        <p:nvSpPr>
          <p:cNvPr id="9" name="10 CuadroTexto"/>
          <p:cNvSpPr txBox="1">
            <a:spLocks noChangeArrowheads="1"/>
          </p:cNvSpPr>
          <p:nvPr/>
        </p:nvSpPr>
        <p:spPr bwMode="auto">
          <a:xfrm>
            <a:off x="5508104"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a:t>
            </a:r>
            <a:r>
              <a:rPr lang="en-US" sz="1000" dirty="0">
                <a:solidFill>
                  <a:schemeClr val="bg1">
                    <a:lumMod val="65000"/>
                  </a:schemeClr>
                </a:solidFill>
              </a:rPr>
              <a:t>the Earth's magnetic field at a given location</a:t>
            </a:r>
            <a:endParaRPr lang="es-CL" sz="1000" dirty="0">
              <a:solidFill>
                <a:schemeClr val="bg1">
                  <a:lumMod val="65000"/>
                </a:schemeClr>
              </a:solidFill>
            </a:endParaRPr>
          </a:p>
        </p:txBody>
      </p:sp>
      <p:sp>
        <p:nvSpPr>
          <p:cNvPr id="7"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20825" y="2276475"/>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19464"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0"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
        <p:nvSpPr>
          <p:cNvPr id="11" name="2 CuadroTexto"/>
          <p:cNvSpPr txBox="1">
            <a:spLocks noChangeArrowheads="1"/>
          </p:cNvSpPr>
          <p:nvPr/>
        </p:nvSpPr>
        <p:spPr bwMode="auto">
          <a:xfrm>
            <a:off x="1835696" y="2349500"/>
            <a:ext cx="5088124" cy="307777"/>
          </a:xfrm>
          <a:prstGeom prst="rect">
            <a:avLst/>
          </a:prstGeom>
          <a:noFill/>
          <a:ln w="9525">
            <a:noFill/>
            <a:miter lim="800000"/>
            <a:headEnd/>
            <a:tailEnd/>
          </a:ln>
        </p:spPr>
        <p:txBody>
          <a:bodyPr wrap="none">
            <a:spAutoFit/>
          </a:bodyPr>
          <a:lstStyle/>
          <a:p>
            <a:r>
              <a:rPr lang="en-US" sz="1400" b="1" dirty="0" smtClean="0">
                <a:solidFill>
                  <a:schemeClr val="accent6"/>
                </a:solidFill>
                <a:latin typeface="Calibri" pitchFamily="34" charset="0"/>
                <a:cs typeface="Calibri" pitchFamily="34" charset="0"/>
              </a:rPr>
              <a:t>The chart below should be similar to the one the students obtain:</a:t>
            </a:r>
            <a:endParaRPr lang="es-CL" sz="1400" b="1" dirty="0">
              <a:solidFill>
                <a:schemeClr val="accent6"/>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8728" y="2933316"/>
            <a:ext cx="6786610" cy="3282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2 Subtítulo"/>
          <p:cNvSpPr txBox="1">
            <a:spLocks/>
          </p:cNvSpPr>
          <p:nvPr/>
        </p:nvSpPr>
        <p:spPr>
          <a:xfrm>
            <a:off x="5508625" y="1792288"/>
            <a:ext cx="4321175" cy="41275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r>
              <a:rPr lang="es-ES_tradnl" sz="2400" b="1" dirty="0" smtClean="0">
                <a:solidFill>
                  <a:schemeClr val="bg1"/>
                </a:solidFill>
                <a:latin typeface="+mj-lt"/>
              </a:rPr>
              <a:t> </a:t>
            </a:r>
            <a:endParaRPr lang="es-ES_tradnl" sz="2400" b="1" baseline="30000" dirty="0" smtClean="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2530" name="7 Imagen"/>
          <p:cNvPicPr>
            <a:picLocks noChangeAspect="1"/>
          </p:cNvPicPr>
          <p:nvPr/>
        </p:nvPicPr>
        <p:blipFill>
          <a:blip r:embed="rId3" cstate="print"/>
          <a:srcRect/>
          <a:stretch>
            <a:fillRect/>
          </a:stretch>
        </p:blipFill>
        <p:spPr bwMode="auto">
          <a:xfrm>
            <a:off x="1617663" y="2924175"/>
            <a:ext cx="6267450" cy="974725"/>
          </a:xfrm>
          <a:prstGeom prst="rect">
            <a:avLst/>
          </a:prstGeom>
          <a:noFill/>
          <a:ln w="9525">
            <a:noFill/>
            <a:miter lim="800000"/>
            <a:headEnd/>
            <a:tailEnd/>
          </a:ln>
        </p:spPr>
      </p:pic>
      <p:pic>
        <p:nvPicPr>
          <p:cNvPr id="22531" name="12 Imagen"/>
          <p:cNvPicPr>
            <a:picLocks noChangeAspect="1"/>
          </p:cNvPicPr>
          <p:nvPr/>
        </p:nvPicPr>
        <p:blipFill>
          <a:blip r:embed="rId3" cstate="print"/>
          <a:srcRect/>
          <a:stretch>
            <a:fillRect/>
          </a:stretch>
        </p:blipFill>
        <p:spPr bwMode="auto">
          <a:xfrm>
            <a:off x="1617663" y="4797425"/>
            <a:ext cx="6259512" cy="846153"/>
          </a:xfrm>
          <a:prstGeom prst="rect">
            <a:avLst/>
          </a:prstGeom>
          <a:noFill/>
          <a:ln w="9525">
            <a:noFill/>
            <a:miter lim="800000"/>
            <a:headEnd/>
            <a:tailEnd/>
          </a:ln>
        </p:spPr>
      </p:pic>
      <p:pic>
        <p:nvPicPr>
          <p:cNvPr id="22532" name="13 Imagen"/>
          <p:cNvPicPr>
            <a:picLocks noChangeAspect="1"/>
          </p:cNvPicPr>
          <p:nvPr/>
        </p:nvPicPr>
        <p:blipFill>
          <a:blip r:embed="rId4" cstate="print"/>
          <a:srcRect/>
          <a:stretch>
            <a:fillRect/>
          </a:stretch>
        </p:blipFill>
        <p:spPr bwMode="auto">
          <a:xfrm>
            <a:off x="1333500" y="4230688"/>
            <a:ext cx="6551613" cy="627072"/>
          </a:xfrm>
          <a:prstGeom prst="rect">
            <a:avLst/>
          </a:prstGeom>
          <a:noFill/>
          <a:ln w="9525">
            <a:noFill/>
            <a:miter lim="800000"/>
            <a:headEnd/>
            <a:tailEnd/>
          </a:ln>
        </p:spPr>
      </p:pic>
      <p:pic>
        <p:nvPicPr>
          <p:cNvPr id="22533" name="19 Imagen"/>
          <p:cNvPicPr>
            <a:picLocks noChangeAspect="1"/>
          </p:cNvPicPr>
          <p:nvPr/>
        </p:nvPicPr>
        <p:blipFill>
          <a:blip r:embed="rId4" cstate="print"/>
          <a:srcRect/>
          <a:stretch>
            <a:fillRect/>
          </a:stretch>
        </p:blipFill>
        <p:spPr bwMode="auto">
          <a:xfrm>
            <a:off x="1341438" y="2339975"/>
            <a:ext cx="6543675" cy="584200"/>
          </a:xfrm>
          <a:prstGeom prst="rect">
            <a:avLst/>
          </a:prstGeom>
          <a:noFill/>
          <a:ln w="9525">
            <a:noFill/>
            <a:miter lim="800000"/>
            <a:headEnd/>
            <a:tailEnd/>
          </a:ln>
        </p:spPr>
      </p:pic>
      <p:sp>
        <p:nvSpPr>
          <p:cNvPr id="15" name="26 CuadroTexto"/>
          <p:cNvSpPr txBox="1">
            <a:spLocks noChangeArrowheads="1"/>
          </p:cNvSpPr>
          <p:nvPr/>
        </p:nvSpPr>
        <p:spPr bwMode="auto">
          <a:xfrm>
            <a:off x="1781174" y="4349750"/>
            <a:ext cx="6103193" cy="1292662"/>
          </a:xfrm>
          <a:prstGeom prst="rect">
            <a:avLst/>
          </a:prstGeom>
          <a:noFill/>
          <a:ln w="9525">
            <a:noFill/>
            <a:miter lim="800000"/>
            <a:headEnd/>
            <a:tailEnd/>
          </a:ln>
        </p:spPr>
        <p:txBody>
          <a:bodyPr wrap="square">
            <a:spAutoFit/>
          </a:bodyPr>
          <a:lstStyle/>
          <a:p>
            <a:pPr algn="just"/>
            <a:r>
              <a:rPr lang="en-US" sz="1400" b="1" dirty="0" smtClean="0">
                <a:latin typeface="+mj-lt"/>
              </a:rPr>
              <a:t>What applications may have to know about the magnetic field of the Earth and issues surrounding it? Investigate the matter if you don’t know the answer. </a:t>
            </a:r>
            <a:endParaRPr lang="es-ES" sz="1400" b="1" dirty="0" smtClean="0">
              <a:latin typeface="+mj-lt"/>
            </a:endParaRPr>
          </a:p>
          <a:p>
            <a:pPr algn="just">
              <a:defRPr/>
            </a:pPr>
            <a:endParaRPr lang="en-US" sz="800" b="1" dirty="0">
              <a:latin typeface="Calibri" pitchFamily="34" charset="0"/>
              <a:cs typeface="+mn-cs"/>
            </a:endParaRPr>
          </a:p>
          <a:p>
            <a:pPr algn="just">
              <a:defRPr/>
            </a:pPr>
            <a:r>
              <a:rPr lang="en-US" sz="1400" dirty="0" smtClean="0">
                <a:latin typeface="+mj-lt"/>
              </a:rPr>
              <a:t>It is intended that students indicate applications where the knowledge of magnetic fields are important, such as the use of loudspeakers and electronics in general, as well as implications in medicine, such as MRI, among others.</a:t>
            </a:r>
            <a:endParaRPr lang="es-CL" sz="1400" dirty="0">
              <a:latin typeface="+mj-lt"/>
              <a:cs typeface="+mn-cs"/>
            </a:endParaRPr>
          </a:p>
        </p:txBody>
      </p:sp>
      <p:sp>
        <p:nvSpPr>
          <p:cNvPr id="18"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Application activity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22537"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1"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
        <p:nvSpPr>
          <p:cNvPr id="2" name="1 CuadroTexto"/>
          <p:cNvSpPr txBox="1"/>
          <p:nvPr/>
        </p:nvSpPr>
        <p:spPr>
          <a:xfrm>
            <a:off x="1811509" y="2400955"/>
            <a:ext cx="5969471" cy="523220"/>
          </a:xfrm>
          <a:prstGeom prst="rect">
            <a:avLst/>
          </a:prstGeom>
          <a:noFill/>
        </p:spPr>
        <p:txBody>
          <a:bodyPr wrap="square" rtlCol="0">
            <a:spAutoFit/>
          </a:bodyPr>
          <a:lstStyle/>
          <a:p>
            <a:r>
              <a:rPr lang="en-US" sz="1400" b="1" dirty="0" smtClean="0">
                <a:latin typeface="+mj-lt"/>
              </a:rPr>
              <a:t>What is the relation between the magnetic poles and the geographic poles of the Earth? </a:t>
            </a:r>
            <a:endParaRPr lang="es-ES" sz="1400" b="1" dirty="0">
              <a:latin typeface="+mj-lt"/>
            </a:endParaRPr>
          </a:p>
        </p:txBody>
      </p:sp>
      <p:sp>
        <p:nvSpPr>
          <p:cNvPr id="3" name="2 CuadroTexto"/>
          <p:cNvSpPr txBox="1"/>
          <p:nvPr/>
        </p:nvSpPr>
        <p:spPr>
          <a:xfrm>
            <a:off x="1767032" y="2930057"/>
            <a:ext cx="5999805" cy="954107"/>
          </a:xfrm>
          <a:prstGeom prst="rect">
            <a:avLst/>
          </a:prstGeom>
          <a:noFill/>
        </p:spPr>
        <p:txBody>
          <a:bodyPr wrap="square" rtlCol="0">
            <a:spAutoFit/>
          </a:bodyPr>
          <a:lstStyle/>
          <a:p>
            <a:pPr algn="just"/>
            <a:r>
              <a:rPr lang="en-US" sz="1400" dirty="0" smtClean="0">
                <a:latin typeface="+mj-lt"/>
              </a:rPr>
              <a:t>It is intended that students indicate whether they obtained any relation between the magnetic and geographic poles of the Earth. Students should recognize that the greatest value of field is obtained in the magnetic north, and geographic poles are set using the compass. </a:t>
            </a:r>
            <a:endParaRPr lang="es-ES" sz="14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0" name="9 Imagen" descr="Imagen1.jpg"/>
          <p:cNvPicPr>
            <a:picLocks noChangeAspect="1"/>
          </p:cNvPicPr>
          <p:nvPr/>
        </p:nvPicPr>
        <p:blipFill>
          <a:blip r:embed="rId2" cstate="print"/>
          <a:stretch>
            <a:fillRect/>
          </a:stretch>
        </p:blipFill>
        <p:spPr>
          <a:xfrm>
            <a:off x="0" y="-24"/>
            <a:ext cx="9144000" cy="6839712"/>
          </a:xfrm>
          <a:prstGeom prst="rect">
            <a:avLst/>
          </a:prstGeom>
        </p:spPr>
      </p:pic>
      <p:sp>
        <p:nvSpPr>
          <p:cNvPr id="11"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pic>
        <p:nvPicPr>
          <p:cNvPr id="22530" name="7 Imagen"/>
          <p:cNvPicPr>
            <a:picLocks noChangeAspect="1"/>
          </p:cNvPicPr>
          <p:nvPr/>
        </p:nvPicPr>
        <p:blipFill>
          <a:blip r:embed="rId3" cstate="print"/>
          <a:srcRect/>
          <a:stretch>
            <a:fillRect/>
          </a:stretch>
        </p:blipFill>
        <p:spPr bwMode="auto">
          <a:xfrm>
            <a:off x="1617663" y="2995620"/>
            <a:ext cx="6267450" cy="974725"/>
          </a:xfrm>
          <a:prstGeom prst="rect">
            <a:avLst/>
          </a:prstGeom>
          <a:noFill/>
          <a:ln w="9525">
            <a:noFill/>
            <a:miter lim="800000"/>
            <a:headEnd/>
            <a:tailEnd/>
          </a:ln>
        </p:spPr>
      </p:pic>
      <p:pic>
        <p:nvPicPr>
          <p:cNvPr id="22533" name="19 Imagen"/>
          <p:cNvPicPr>
            <a:picLocks noChangeAspect="1"/>
          </p:cNvPicPr>
          <p:nvPr/>
        </p:nvPicPr>
        <p:blipFill>
          <a:blip r:embed="rId4" cstate="print"/>
          <a:srcRect/>
          <a:stretch>
            <a:fillRect/>
          </a:stretch>
        </p:blipFill>
        <p:spPr bwMode="auto">
          <a:xfrm>
            <a:off x="1341438" y="2357430"/>
            <a:ext cx="6543675" cy="731835"/>
          </a:xfrm>
          <a:prstGeom prst="rect">
            <a:avLst/>
          </a:prstGeom>
          <a:noFill/>
          <a:ln w="9525">
            <a:noFill/>
            <a:miter lim="800000"/>
            <a:headEnd/>
            <a:tailEnd/>
          </a:ln>
        </p:spPr>
      </p:pic>
      <p:sp>
        <p:nvSpPr>
          <p:cNvPr id="2" name="1 CuadroTexto"/>
          <p:cNvSpPr txBox="1"/>
          <p:nvPr/>
        </p:nvSpPr>
        <p:spPr>
          <a:xfrm>
            <a:off x="1811509" y="2400955"/>
            <a:ext cx="5969471" cy="738664"/>
          </a:xfrm>
          <a:prstGeom prst="rect">
            <a:avLst/>
          </a:prstGeom>
          <a:noFill/>
        </p:spPr>
        <p:txBody>
          <a:bodyPr wrap="square" rtlCol="0">
            <a:spAutoFit/>
          </a:bodyPr>
          <a:lstStyle/>
          <a:p>
            <a:pPr algn="just"/>
            <a:r>
              <a:rPr lang="en-US" sz="1400" b="1" dirty="0" smtClean="0">
                <a:latin typeface="+mj-lt"/>
              </a:rPr>
              <a:t>There are certain organisms that use the magnetic field of the Earth, like the bat (Eptesicusfuscus). Why do you believe it is useful for them? If you do not know the answer, investigate the matter.</a:t>
            </a:r>
            <a:endParaRPr lang="es-ES" sz="1400" b="1" dirty="0">
              <a:latin typeface="+mj-lt"/>
            </a:endParaRPr>
          </a:p>
        </p:txBody>
      </p:sp>
      <p:sp>
        <p:nvSpPr>
          <p:cNvPr id="3" name="2 CuadroTexto"/>
          <p:cNvSpPr txBox="1"/>
          <p:nvPr/>
        </p:nvSpPr>
        <p:spPr>
          <a:xfrm>
            <a:off x="1767032" y="2903521"/>
            <a:ext cx="5999805" cy="954107"/>
          </a:xfrm>
          <a:prstGeom prst="rect">
            <a:avLst/>
          </a:prstGeom>
          <a:noFill/>
        </p:spPr>
        <p:txBody>
          <a:bodyPr wrap="square" rtlCol="0">
            <a:spAutoFit/>
          </a:bodyPr>
          <a:lstStyle/>
          <a:p>
            <a:pPr algn="just"/>
            <a:endParaRPr lang="es-MX" sz="1400" dirty="0" smtClean="0">
              <a:latin typeface="+mj-lt"/>
            </a:endParaRPr>
          </a:p>
          <a:p>
            <a:pPr algn="just"/>
            <a:r>
              <a:rPr lang="en-US" sz="1400" dirty="0" smtClean="0">
                <a:latin typeface="+mj-lt"/>
              </a:rPr>
              <a:t>It is intended that students indicate the incidence of the magnetic field on some organisms. For example, it can be used for orientation, especially when travelling long distances.</a:t>
            </a:r>
            <a:endParaRPr lang="es-CL" sz="1400" dirty="0">
              <a:latin typeface="+mj-lt"/>
            </a:endParaRPr>
          </a:p>
        </p:txBody>
      </p:sp>
      <p:sp>
        <p:nvSpPr>
          <p:cNvPr id="14" name="2 Subtítulo"/>
          <p:cNvSpPr txBox="1">
            <a:spLocks/>
          </p:cNvSpPr>
          <p:nvPr/>
        </p:nvSpPr>
        <p:spPr>
          <a:xfrm>
            <a:off x="5500694" y="1873242"/>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Application activity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3"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Tree>
    <p:extLst>
      <p:ext uri="{BB962C8B-B14F-4D97-AF65-F5344CB8AC3E}">
        <p14:creationId xmlns="" xmlns:p14="http://schemas.microsoft.com/office/powerpoint/2010/main" val="1670800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3 CuadroTexto"/>
          <p:cNvSpPr txBox="1">
            <a:spLocks noChangeArrowheads="1"/>
          </p:cNvSpPr>
          <p:nvPr/>
        </p:nvSpPr>
        <p:spPr bwMode="auto">
          <a:xfrm>
            <a:off x="1346200" y="2565400"/>
            <a:ext cx="6538913" cy="2031325"/>
          </a:xfrm>
          <a:prstGeom prst="rect">
            <a:avLst/>
          </a:prstGeom>
          <a:noFill/>
          <a:ln w="9525">
            <a:noFill/>
            <a:miter lim="800000"/>
            <a:headEnd/>
            <a:tailEnd/>
          </a:ln>
        </p:spPr>
        <p:txBody>
          <a:bodyPr>
            <a:spAutoFit/>
          </a:bodyPr>
          <a:lstStyle/>
          <a:p>
            <a:pPr algn="just"/>
            <a:r>
              <a:rPr lang="en-US" sz="1400" dirty="0" smtClean="0">
                <a:latin typeface="+mj-lt"/>
              </a:rPr>
              <a:t>Our home, the Earth, has an internal structure which we know little about considering the large number of phenomena associated with its structure and composition. Due to the extreme conditions of pressure and temperature found here, it is easier to learn about distant galaxies than it is to explore the inside of this planet. However, the presence of ferromagnetic materials that are in constant motion with complex dynamics near the Earth’s center, are due to a relatively constant magnetic field. This is however inhomogeneous concerning intensity measured at different points of the Earth's surface. The effects of this field on Earth are dramatic, to the point of being essential to the very existence of life. </a:t>
            </a:r>
            <a:endParaRPr lang="en-GB" sz="1400" dirty="0">
              <a:latin typeface="+mj-lt"/>
            </a:endParaRPr>
          </a:p>
        </p:txBody>
      </p:sp>
      <p:sp>
        <p:nvSpPr>
          <p:cNvPr id="19"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9"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a:t>
            </a:r>
            <a:r>
              <a:rPr lang="en-US" sz="1000" dirty="0">
                <a:solidFill>
                  <a:schemeClr val="bg1">
                    <a:lumMod val="65000"/>
                  </a:schemeClr>
                </a:solidFill>
              </a:rPr>
              <a:t>the Earth's magnetic field at a given location</a:t>
            </a:r>
            <a:endParaRPr lang="es-CL" sz="1000" dirty="0">
              <a:solidFill>
                <a:schemeClr val="bg1">
                  <a:lumMod val="65000"/>
                </a:schemeClr>
              </a:solidFill>
            </a:endParaRPr>
          </a:p>
        </p:txBody>
      </p:sp>
      <p:pic>
        <p:nvPicPr>
          <p:cNvPr id="10" name="17 Imagen"/>
          <p:cNvPicPr>
            <a:picLocks noChangeAspect="1"/>
          </p:cNvPicPr>
          <p:nvPr/>
        </p:nvPicPr>
        <p:blipFill>
          <a:blip r:embed="rId2" cstate="print"/>
          <a:srcRect/>
          <a:stretch>
            <a:fillRect/>
          </a:stretch>
        </p:blipFill>
        <p:spPr bwMode="auto">
          <a:xfrm>
            <a:off x="1665310" y="4865697"/>
            <a:ext cx="6121400" cy="360362"/>
          </a:xfrm>
          <a:prstGeom prst="rect">
            <a:avLst/>
          </a:prstGeom>
          <a:noFill/>
          <a:ln w="9525">
            <a:noFill/>
            <a:miter lim="800000"/>
            <a:headEnd/>
            <a:tailEnd/>
          </a:ln>
        </p:spPr>
      </p:pic>
      <p:pic>
        <p:nvPicPr>
          <p:cNvPr id="11" name="18 Imagen"/>
          <p:cNvPicPr>
            <a:picLocks noChangeAspect="1"/>
          </p:cNvPicPr>
          <p:nvPr/>
        </p:nvPicPr>
        <p:blipFill>
          <a:blip r:embed="rId3" cstate="print"/>
          <a:srcRect/>
          <a:stretch>
            <a:fillRect/>
          </a:stretch>
        </p:blipFill>
        <p:spPr bwMode="auto">
          <a:xfrm>
            <a:off x="1450997" y="4714884"/>
            <a:ext cx="428625" cy="438150"/>
          </a:xfrm>
          <a:prstGeom prst="rect">
            <a:avLst/>
          </a:prstGeom>
          <a:noFill/>
          <a:ln w="9525">
            <a:noFill/>
            <a:miter lim="800000"/>
            <a:headEnd/>
            <a:tailEnd/>
          </a:ln>
        </p:spPr>
      </p:pic>
      <p:sp>
        <p:nvSpPr>
          <p:cNvPr id="15366" name="9 CuadroTexto"/>
          <p:cNvSpPr txBox="1">
            <a:spLocks noChangeArrowheads="1"/>
          </p:cNvSpPr>
          <p:nvPr/>
        </p:nvSpPr>
        <p:spPr bwMode="auto">
          <a:xfrm>
            <a:off x="1808966" y="4868829"/>
            <a:ext cx="4995282" cy="307777"/>
          </a:xfrm>
          <a:prstGeom prst="rect">
            <a:avLst/>
          </a:prstGeom>
          <a:noFill/>
          <a:ln w="9525">
            <a:noFill/>
            <a:miter lim="800000"/>
            <a:headEnd/>
            <a:tailEnd/>
          </a:ln>
        </p:spPr>
        <p:txBody>
          <a:bodyPr wrap="square">
            <a:spAutoFit/>
          </a:bodyPr>
          <a:lstStyle/>
          <a:p>
            <a:pPr>
              <a:defRPr/>
            </a:pPr>
            <a:r>
              <a:rPr lang="en-US" sz="1400" b="1" dirty="0">
                <a:latin typeface="+mj-lt"/>
              </a:rPr>
              <a:t>What do you understand by magnetic field?</a:t>
            </a:r>
            <a:endParaRPr lang="es-CL" sz="1400" b="1" dirty="0">
              <a:latin typeface="+mj-lt"/>
              <a:cs typeface="+mn-cs"/>
            </a:endParaRPr>
          </a:p>
        </p:txBody>
      </p:sp>
      <p:sp>
        <p:nvSpPr>
          <p:cNvPr id="12"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3 Imagen"/>
          <p:cNvPicPr>
            <a:picLocks noChangeAspect="1"/>
          </p:cNvPicPr>
          <p:nvPr/>
        </p:nvPicPr>
        <p:blipFill>
          <a:blip r:embed="rId2" cstate="print"/>
          <a:srcRect/>
          <a:stretch>
            <a:fillRect/>
          </a:stretch>
        </p:blipFill>
        <p:spPr bwMode="auto">
          <a:xfrm>
            <a:off x="1690688" y="2922588"/>
            <a:ext cx="6121400" cy="525462"/>
          </a:xfrm>
          <a:prstGeom prst="rect">
            <a:avLst/>
          </a:prstGeom>
          <a:noFill/>
          <a:ln w="9525">
            <a:noFill/>
            <a:miter lim="800000"/>
            <a:headEnd/>
            <a:tailEnd/>
          </a:ln>
        </p:spPr>
      </p:pic>
      <p:pic>
        <p:nvPicPr>
          <p:cNvPr id="5123" name="14 Imagen"/>
          <p:cNvPicPr>
            <a:picLocks noChangeAspect="1"/>
          </p:cNvPicPr>
          <p:nvPr/>
        </p:nvPicPr>
        <p:blipFill>
          <a:blip r:embed="rId3" cstate="print"/>
          <a:srcRect/>
          <a:stretch>
            <a:fillRect/>
          </a:stretch>
        </p:blipFill>
        <p:spPr bwMode="auto">
          <a:xfrm>
            <a:off x="1476375" y="2779713"/>
            <a:ext cx="428625" cy="438150"/>
          </a:xfrm>
          <a:prstGeom prst="rect">
            <a:avLst/>
          </a:prstGeom>
          <a:noFill/>
          <a:ln w="9525">
            <a:noFill/>
            <a:miter lim="800000"/>
            <a:headEnd/>
            <a:tailEnd/>
          </a:ln>
        </p:spPr>
      </p:pic>
      <p:pic>
        <p:nvPicPr>
          <p:cNvPr id="5124" name="17 Imagen"/>
          <p:cNvPicPr>
            <a:picLocks noChangeAspect="1"/>
          </p:cNvPicPr>
          <p:nvPr/>
        </p:nvPicPr>
        <p:blipFill>
          <a:blip r:embed="rId2" cstate="print"/>
          <a:srcRect/>
          <a:stretch>
            <a:fillRect/>
          </a:stretch>
        </p:blipFill>
        <p:spPr bwMode="auto">
          <a:xfrm>
            <a:off x="1690688" y="4151317"/>
            <a:ext cx="6121400" cy="360362"/>
          </a:xfrm>
          <a:prstGeom prst="rect">
            <a:avLst/>
          </a:prstGeom>
          <a:noFill/>
          <a:ln w="9525">
            <a:noFill/>
            <a:miter lim="800000"/>
            <a:headEnd/>
            <a:tailEnd/>
          </a:ln>
        </p:spPr>
      </p:pic>
      <p:pic>
        <p:nvPicPr>
          <p:cNvPr id="5125" name="18 Imagen"/>
          <p:cNvPicPr>
            <a:picLocks noChangeAspect="1"/>
          </p:cNvPicPr>
          <p:nvPr/>
        </p:nvPicPr>
        <p:blipFill>
          <a:blip r:embed="rId3" cstate="print"/>
          <a:srcRect/>
          <a:stretch>
            <a:fillRect/>
          </a:stretch>
        </p:blipFill>
        <p:spPr bwMode="auto">
          <a:xfrm>
            <a:off x="1476375" y="4000504"/>
            <a:ext cx="428625" cy="438150"/>
          </a:xfrm>
          <a:prstGeom prst="rect">
            <a:avLst/>
          </a:prstGeom>
          <a:noFill/>
          <a:ln w="9525">
            <a:noFill/>
            <a:miter lim="800000"/>
            <a:headEnd/>
            <a:tailEnd/>
          </a:ln>
        </p:spPr>
      </p:pic>
      <p:sp>
        <p:nvSpPr>
          <p:cNvPr id="16392" name="24 CuadroTexto"/>
          <p:cNvSpPr txBox="1">
            <a:spLocks noChangeArrowheads="1"/>
          </p:cNvSpPr>
          <p:nvPr/>
        </p:nvSpPr>
        <p:spPr bwMode="auto">
          <a:xfrm>
            <a:off x="1835150" y="2924175"/>
            <a:ext cx="5834063" cy="523220"/>
          </a:xfrm>
          <a:prstGeom prst="rect">
            <a:avLst/>
          </a:prstGeom>
          <a:noFill/>
          <a:ln w="9525">
            <a:noFill/>
            <a:miter lim="800000"/>
            <a:headEnd/>
            <a:tailEnd/>
          </a:ln>
        </p:spPr>
        <p:txBody>
          <a:bodyPr>
            <a:spAutoFit/>
          </a:bodyPr>
          <a:lstStyle/>
          <a:p>
            <a:r>
              <a:rPr lang="en-US" sz="1400" b="1" dirty="0">
                <a:latin typeface="+mj-lt"/>
              </a:rPr>
              <a:t>What action should be run to measure the deflection of a rotating object relative to a starting position?</a:t>
            </a:r>
            <a:endParaRPr lang="es-CL" sz="1400" b="1" dirty="0">
              <a:latin typeface="+mj-lt"/>
            </a:endParaRPr>
          </a:p>
        </p:txBody>
      </p:sp>
      <p:sp>
        <p:nvSpPr>
          <p:cNvPr id="2" name="Rectangle 1"/>
          <p:cNvSpPr/>
          <p:nvPr/>
        </p:nvSpPr>
        <p:spPr>
          <a:xfrm>
            <a:off x="1905000" y="4192799"/>
            <a:ext cx="6053138" cy="307777"/>
          </a:xfrm>
          <a:prstGeom prst="rect">
            <a:avLst/>
          </a:prstGeom>
        </p:spPr>
        <p:txBody>
          <a:bodyPr>
            <a:spAutoFit/>
          </a:bodyPr>
          <a:lstStyle/>
          <a:p>
            <a:pPr>
              <a:defRPr/>
            </a:pPr>
            <a:r>
              <a:rPr lang="en-US" sz="1400" b="1" dirty="0">
                <a:latin typeface="+mj-lt"/>
              </a:rPr>
              <a:t>How does the presence of a magnetic field affect the needle of a compass?</a:t>
            </a:r>
            <a:endParaRPr lang="es-CL" sz="1400" b="1" dirty="0">
              <a:latin typeface="+mj-lt"/>
              <a:cs typeface="+mn-cs"/>
            </a:endParaRPr>
          </a:p>
        </p:txBody>
      </p:sp>
      <p:sp>
        <p:nvSpPr>
          <p:cNvPr id="12"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5129"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1"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a:solidFill>
                  <a:schemeClr val="bg1">
                    <a:lumMod val="65000"/>
                  </a:schemeClr>
                </a:solidFill>
              </a:rPr>
              <a:t>Measuring the Earth's magnetic field at a given location</a:t>
            </a:r>
            <a:endParaRPr lang="es-CL"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Teoría</a:t>
            </a:r>
            <a:endParaRPr lang="es-ES_tradnl" sz="2400" b="1" baseline="30000" dirty="0">
              <a:solidFill>
                <a:schemeClr val="bg1"/>
              </a:solidFill>
              <a:latin typeface="+mj-lt"/>
            </a:endParaRPr>
          </a:p>
        </p:txBody>
      </p:sp>
      <p:sp>
        <p:nvSpPr>
          <p:cNvPr id="614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6148"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6149"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21"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6151"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2" name="11 CuadroTexto"/>
          <p:cNvSpPr txBox="1">
            <a:spLocks noChangeArrowheads="1"/>
          </p:cNvSpPr>
          <p:nvPr/>
        </p:nvSpPr>
        <p:spPr bwMode="auto">
          <a:xfrm>
            <a:off x="1403350" y="2349500"/>
            <a:ext cx="6697663" cy="1600438"/>
          </a:xfrm>
          <a:prstGeom prst="rect">
            <a:avLst/>
          </a:prstGeom>
          <a:noFill/>
          <a:ln w="9525">
            <a:noFill/>
            <a:miter lim="800000"/>
            <a:headEnd/>
            <a:tailEnd/>
          </a:ln>
        </p:spPr>
        <p:txBody>
          <a:bodyPr>
            <a:spAutoFit/>
          </a:bodyPr>
          <a:lstStyle/>
          <a:p>
            <a:pPr algn="just"/>
            <a:r>
              <a:rPr lang="en-US" sz="1400" dirty="0" smtClean="0">
                <a:latin typeface="+mj-lt"/>
              </a:rPr>
              <a:t>The lines of magnetic field generated by a coil are present in high concentration per unit area, or intensity along the axis of axial symmetry. This axis defines a dipole, or two ends differentiated by the direction that the lines run through some unit area perpendicular to it. This determines an orientation for magnetic interactions. </a:t>
            </a:r>
            <a:r>
              <a:rPr lang="en-GB" sz="1400" dirty="0" smtClean="0">
                <a:latin typeface="+mj-lt"/>
              </a:rPr>
              <a:t> </a:t>
            </a:r>
            <a:r>
              <a:rPr lang="en-US" sz="1400" dirty="0" smtClean="0">
                <a:latin typeface="+mj-lt"/>
              </a:rPr>
              <a:t>As according to general convention and European definitions, north - the end of a magnet or coil will act as compass pointing to true north on the planet. </a:t>
            </a:r>
            <a:endParaRPr lang="en-GB" sz="1400" dirty="0" smtClean="0">
              <a:latin typeface="+mj-lt"/>
            </a:endParaRPr>
          </a:p>
          <a:p>
            <a:pPr algn="just"/>
            <a:r>
              <a:rPr lang="en-GB" sz="1400" dirty="0" smtClean="0">
                <a:latin typeface="+mj-lt"/>
              </a:rPr>
              <a:t> </a:t>
            </a:r>
          </a:p>
        </p:txBody>
      </p:sp>
      <p:pic>
        <p:nvPicPr>
          <p:cNvPr id="6154" name="Picture 28" descr="http://web.educastur.princast.es/proyectos/jimena/pj_franciscga/campmag.jpg"/>
          <p:cNvPicPr>
            <a:picLocks noChangeAspect="1" noChangeArrowheads="1"/>
          </p:cNvPicPr>
          <p:nvPr/>
        </p:nvPicPr>
        <p:blipFill>
          <a:blip r:embed="rId2" cstate="print"/>
          <a:srcRect/>
          <a:stretch>
            <a:fillRect/>
          </a:stretch>
        </p:blipFill>
        <p:spPr bwMode="auto">
          <a:xfrm>
            <a:off x="2268538" y="3906838"/>
            <a:ext cx="4433887" cy="2433637"/>
          </a:xfrm>
          <a:prstGeom prst="rect">
            <a:avLst/>
          </a:prstGeom>
          <a:noFill/>
          <a:ln w="9525">
            <a:noFill/>
            <a:miter lim="800000"/>
            <a:headEnd/>
            <a:tailEnd/>
          </a:ln>
        </p:spPr>
      </p:pic>
      <p:sp>
        <p:nvSpPr>
          <p:cNvPr id="6155" name="TextBox 1"/>
          <p:cNvSpPr txBox="1">
            <a:spLocks noChangeArrowheads="1"/>
          </p:cNvSpPr>
          <p:nvPr/>
        </p:nvSpPr>
        <p:spPr bwMode="auto">
          <a:xfrm>
            <a:off x="3092450" y="6156325"/>
            <a:ext cx="542925" cy="368300"/>
          </a:xfrm>
          <a:prstGeom prst="rect">
            <a:avLst/>
          </a:prstGeom>
          <a:noFill/>
          <a:ln w="9525">
            <a:noFill/>
            <a:miter lim="800000"/>
            <a:headEnd/>
            <a:tailEnd/>
          </a:ln>
        </p:spPr>
        <p:txBody>
          <a:bodyPr wrap="none">
            <a:spAutoFit/>
          </a:bodyPr>
          <a:lstStyle/>
          <a:p>
            <a:r>
              <a:rPr lang="es-ES" dirty="0"/>
              <a:t>( - )</a:t>
            </a:r>
          </a:p>
        </p:txBody>
      </p:sp>
      <p:sp>
        <p:nvSpPr>
          <p:cNvPr id="6156" name="TextBox 14"/>
          <p:cNvSpPr txBox="1">
            <a:spLocks noChangeArrowheads="1"/>
          </p:cNvSpPr>
          <p:nvPr/>
        </p:nvSpPr>
        <p:spPr bwMode="auto">
          <a:xfrm>
            <a:off x="5410200" y="6156325"/>
            <a:ext cx="601663" cy="368300"/>
          </a:xfrm>
          <a:prstGeom prst="rect">
            <a:avLst/>
          </a:prstGeom>
          <a:noFill/>
          <a:ln w="9525">
            <a:noFill/>
            <a:miter lim="800000"/>
            <a:headEnd/>
            <a:tailEnd/>
          </a:ln>
        </p:spPr>
        <p:txBody>
          <a:bodyPr wrap="none">
            <a:spAutoFit/>
          </a:bodyPr>
          <a:lstStyle/>
          <a:p>
            <a:r>
              <a:rPr lang="es-ES" dirty="0"/>
              <a:t>( + )</a:t>
            </a:r>
          </a:p>
        </p:txBody>
      </p:sp>
      <p:sp>
        <p:nvSpPr>
          <p:cNvPr id="13"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a:solidFill>
                  <a:schemeClr val="bg1">
                    <a:lumMod val="65000"/>
                  </a:schemeClr>
                </a:solidFill>
              </a:rPr>
              <a:t>Measuring the Earth's magnetic field at a given location</a:t>
            </a:r>
            <a:endParaRPr lang="es-CL"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Teoría</a:t>
            </a:r>
            <a:endParaRPr lang="es-ES_tradnl" sz="2400" b="1" baseline="30000" dirty="0">
              <a:solidFill>
                <a:schemeClr val="bg1"/>
              </a:solidFill>
              <a:latin typeface="+mj-lt"/>
            </a:endParaRPr>
          </a:p>
        </p:txBody>
      </p:sp>
      <p:sp>
        <p:nvSpPr>
          <p:cNvPr id="717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7172"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7173"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21"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7175"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pic>
        <p:nvPicPr>
          <p:cNvPr id="7177" name="Picture 30" descr="http://www.lu6wg.org.ar/images/negative-declination.gif"/>
          <p:cNvPicPr>
            <a:picLocks noChangeAspect="1" noChangeArrowheads="1"/>
          </p:cNvPicPr>
          <p:nvPr/>
        </p:nvPicPr>
        <p:blipFill>
          <a:blip r:embed="rId2" cstate="print"/>
          <a:srcRect/>
          <a:stretch>
            <a:fillRect/>
          </a:stretch>
        </p:blipFill>
        <p:spPr bwMode="auto">
          <a:xfrm>
            <a:off x="4716463" y="2492375"/>
            <a:ext cx="3248025" cy="3609975"/>
          </a:xfrm>
          <a:prstGeom prst="rect">
            <a:avLst/>
          </a:prstGeom>
          <a:noFill/>
          <a:ln w="9525">
            <a:noFill/>
            <a:miter lim="800000"/>
            <a:headEnd/>
            <a:tailEnd/>
          </a:ln>
        </p:spPr>
      </p:pic>
      <p:sp>
        <p:nvSpPr>
          <p:cNvPr id="3" name="TextBox 2"/>
          <p:cNvSpPr txBox="1"/>
          <p:nvPr/>
        </p:nvSpPr>
        <p:spPr>
          <a:xfrm>
            <a:off x="4765675" y="2420938"/>
            <a:ext cx="1171283" cy="461665"/>
          </a:xfrm>
          <a:prstGeom prst="rect">
            <a:avLst/>
          </a:prstGeom>
          <a:solidFill>
            <a:schemeClr val="bg1"/>
          </a:solidFill>
        </p:spPr>
        <p:txBody>
          <a:bodyPr wrap="none">
            <a:spAutoFit/>
          </a:bodyPr>
          <a:lstStyle/>
          <a:p>
            <a:r>
              <a:rPr lang="en-US" sz="1200" dirty="0">
                <a:latin typeface="+mn-lt"/>
              </a:rPr>
              <a:t>Magnetic North</a:t>
            </a:r>
            <a:endParaRPr lang="es-CL" sz="1200" dirty="0">
              <a:latin typeface="+mn-lt"/>
            </a:endParaRPr>
          </a:p>
          <a:p>
            <a:r>
              <a:rPr lang="en-US" sz="1200" dirty="0">
                <a:latin typeface="+mn-lt"/>
              </a:rPr>
              <a:t>(compass)</a:t>
            </a:r>
            <a:endParaRPr lang="es-CL" sz="1200" dirty="0">
              <a:latin typeface="+mn-lt"/>
            </a:endParaRPr>
          </a:p>
        </p:txBody>
      </p:sp>
      <p:sp>
        <p:nvSpPr>
          <p:cNvPr id="27" name="TextBox 26"/>
          <p:cNvSpPr txBox="1"/>
          <p:nvPr/>
        </p:nvSpPr>
        <p:spPr>
          <a:xfrm>
            <a:off x="6059488" y="2492375"/>
            <a:ext cx="1072601" cy="461665"/>
          </a:xfrm>
          <a:prstGeom prst="rect">
            <a:avLst/>
          </a:prstGeom>
          <a:solidFill>
            <a:schemeClr val="bg1"/>
          </a:solidFill>
        </p:spPr>
        <p:txBody>
          <a:bodyPr wrap="none">
            <a:spAutoFit/>
          </a:bodyPr>
          <a:lstStyle/>
          <a:p>
            <a:r>
              <a:rPr lang="en-US" sz="1200" dirty="0">
                <a:latin typeface="+mn-lt"/>
              </a:rPr>
              <a:t>True North</a:t>
            </a:r>
            <a:endParaRPr lang="es-CL" sz="1200" dirty="0">
              <a:latin typeface="+mn-lt"/>
            </a:endParaRPr>
          </a:p>
          <a:p>
            <a:r>
              <a:rPr lang="en-US" sz="1200" dirty="0">
                <a:latin typeface="+mn-lt"/>
              </a:rPr>
              <a:t>(geographical)</a:t>
            </a:r>
            <a:endParaRPr lang="es-ES" sz="1050" dirty="0">
              <a:latin typeface="+mn-lt"/>
            </a:endParaRPr>
          </a:p>
        </p:txBody>
      </p:sp>
      <p:sp>
        <p:nvSpPr>
          <p:cNvPr id="28" name="13 CuadroTexto"/>
          <p:cNvSpPr txBox="1">
            <a:spLocks noChangeArrowheads="1"/>
          </p:cNvSpPr>
          <p:nvPr/>
        </p:nvSpPr>
        <p:spPr bwMode="auto">
          <a:xfrm>
            <a:off x="1490663" y="2420938"/>
            <a:ext cx="3009900" cy="3323987"/>
          </a:xfrm>
          <a:prstGeom prst="rect">
            <a:avLst/>
          </a:prstGeom>
          <a:noFill/>
          <a:ln w="9525">
            <a:noFill/>
            <a:miter lim="800000"/>
            <a:headEnd/>
            <a:tailEnd/>
          </a:ln>
        </p:spPr>
        <p:txBody>
          <a:bodyPr>
            <a:spAutoFit/>
          </a:bodyPr>
          <a:lstStyle/>
          <a:p>
            <a:pPr algn="just"/>
            <a:r>
              <a:rPr lang="en-US" sz="1400" dirty="0">
                <a:latin typeface="+mj-lt"/>
              </a:rPr>
              <a:t>The corners of </a:t>
            </a:r>
            <a:r>
              <a:rPr lang="en-US" sz="1400" dirty="0" smtClean="0">
                <a:latin typeface="+mj-lt"/>
              </a:rPr>
              <a:t>E</a:t>
            </a:r>
            <a:r>
              <a:rPr lang="en-US" sz="1400" dirty="0" smtClean="0">
                <a:latin typeface="+mj-lt"/>
              </a:rPr>
              <a:t>arth </a:t>
            </a:r>
            <a:r>
              <a:rPr lang="en-US" sz="1400" dirty="0">
                <a:latin typeface="+mj-lt"/>
              </a:rPr>
              <a:t>are determined by axis and direction of rotation. Thus, the </a:t>
            </a:r>
            <a:r>
              <a:rPr lang="en-US" sz="1400" dirty="0" smtClean="0">
                <a:latin typeface="+mj-lt"/>
              </a:rPr>
              <a:t>east-west </a:t>
            </a:r>
            <a:r>
              <a:rPr lang="en-US" sz="1400" dirty="0">
                <a:latin typeface="+mj-lt"/>
              </a:rPr>
              <a:t>and </a:t>
            </a:r>
            <a:r>
              <a:rPr lang="en-US" sz="1400" dirty="0" smtClean="0">
                <a:latin typeface="+mj-lt"/>
              </a:rPr>
              <a:t>north-south </a:t>
            </a:r>
            <a:r>
              <a:rPr lang="en-US" sz="1400" dirty="0">
                <a:latin typeface="+mj-lt"/>
              </a:rPr>
              <a:t>geographical directions are determined by the movement of the </a:t>
            </a:r>
            <a:r>
              <a:rPr lang="en-US" sz="1400" dirty="0" smtClean="0">
                <a:latin typeface="+mj-lt"/>
              </a:rPr>
              <a:t>stars.</a:t>
            </a:r>
            <a:r>
              <a:rPr lang="es-CL" sz="1400" dirty="0">
                <a:latin typeface="+mj-lt"/>
              </a:rPr>
              <a:t> </a:t>
            </a:r>
            <a:r>
              <a:rPr lang="en-US" sz="1400" dirty="0" smtClean="0">
                <a:latin typeface="+mj-lt"/>
              </a:rPr>
              <a:t>An </a:t>
            </a:r>
            <a:r>
              <a:rPr lang="en-US" sz="1400" dirty="0">
                <a:latin typeface="+mj-lt"/>
              </a:rPr>
              <a:t>instrument such as </a:t>
            </a:r>
            <a:r>
              <a:rPr lang="en-US" sz="1400" dirty="0" smtClean="0">
                <a:latin typeface="+mj-lt"/>
              </a:rPr>
              <a:t>a compass </a:t>
            </a:r>
            <a:r>
              <a:rPr lang="en-US" sz="1400" dirty="0">
                <a:latin typeface="+mj-lt"/>
              </a:rPr>
              <a:t>serves for guidance, but does not indicate the exact direction of true </a:t>
            </a:r>
            <a:r>
              <a:rPr lang="en-US" sz="1400" dirty="0" smtClean="0">
                <a:latin typeface="+mj-lt"/>
              </a:rPr>
              <a:t>north, only in fact the </a:t>
            </a:r>
            <a:r>
              <a:rPr lang="en-US" sz="1400" dirty="0">
                <a:latin typeface="+mj-lt"/>
              </a:rPr>
              <a:t>lines of Earth's magnetic field at that location. The inclination of the needle relative to the direction of the rotation axis is an angle called </a:t>
            </a:r>
            <a:r>
              <a:rPr lang="en-US" sz="1400" i="1" dirty="0">
                <a:latin typeface="+mj-lt"/>
              </a:rPr>
              <a:t>declination</a:t>
            </a:r>
            <a:r>
              <a:rPr lang="en-US" sz="1400" dirty="0">
                <a:latin typeface="+mj-lt"/>
              </a:rPr>
              <a:t>, and can take positive or negative values ​​depending on the direction of the inclination</a:t>
            </a:r>
            <a:r>
              <a:rPr lang="en-US" sz="1400" dirty="0"/>
              <a:t>.</a:t>
            </a:r>
            <a:endParaRPr lang="es-CL" sz="1400" dirty="0"/>
          </a:p>
        </p:txBody>
      </p:sp>
      <p:sp>
        <p:nvSpPr>
          <p:cNvPr id="13"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a:solidFill>
                  <a:schemeClr val="bg1">
                    <a:lumMod val="65000"/>
                  </a:schemeClr>
                </a:solidFill>
              </a:rPr>
              <a:t>Measuring the Earth's magnetic field at a given location</a:t>
            </a:r>
            <a:endParaRPr lang="es-CL"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Theoretical </a:t>
            </a:r>
            <a:endParaRPr lang="es-ES_tradnl" sz="2400" b="1" baseline="30000" dirty="0">
              <a:solidFill>
                <a:schemeClr val="bg1"/>
              </a:solidFill>
              <a:latin typeface="+mj-lt"/>
            </a:endParaRPr>
          </a:p>
        </p:txBody>
      </p:sp>
      <p:sp>
        <p:nvSpPr>
          <p:cNvPr id="33813" name="11 CuadroTexto"/>
          <p:cNvSpPr txBox="1">
            <a:spLocks noChangeArrowheads="1"/>
          </p:cNvSpPr>
          <p:nvPr/>
        </p:nvSpPr>
        <p:spPr bwMode="auto">
          <a:xfrm>
            <a:off x="5003800" y="2690813"/>
            <a:ext cx="2881313" cy="3323987"/>
          </a:xfrm>
          <a:prstGeom prst="rect">
            <a:avLst/>
          </a:prstGeom>
          <a:noFill/>
          <a:ln w="9525">
            <a:noFill/>
            <a:miter lim="800000"/>
            <a:headEnd/>
            <a:tailEnd/>
          </a:ln>
        </p:spPr>
        <p:txBody>
          <a:bodyPr>
            <a:spAutoFit/>
          </a:bodyPr>
          <a:lstStyle/>
          <a:p>
            <a:pPr algn="just"/>
            <a:r>
              <a:rPr lang="en-US" sz="1400" dirty="0" smtClean="0">
                <a:latin typeface="+mj-lt"/>
                <a:cs typeface="Calibri" pitchFamily="34" charset="0"/>
              </a:rPr>
              <a:t>In this way, and from the observations of </a:t>
            </a:r>
            <a:r>
              <a:rPr lang="en-US" sz="1400" i="1" dirty="0" smtClean="0">
                <a:latin typeface="+mj-lt"/>
                <a:cs typeface="Calibri" pitchFamily="34" charset="0"/>
              </a:rPr>
              <a:t>Oersted</a:t>
            </a:r>
            <a:r>
              <a:rPr lang="en-US" sz="1400" dirty="0" smtClean="0">
                <a:latin typeface="+mj-lt"/>
                <a:cs typeface="Calibri" pitchFamily="34" charset="0"/>
              </a:rPr>
              <a:t> and </a:t>
            </a:r>
            <a:r>
              <a:rPr lang="en-US" sz="1400" i="1" dirty="0" smtClean="0">
                <a:latin typeface="+mj-lt"/>
                <a:cs typeface="Calibri" pitchFamily="34" charset="0"/>
              </a:rPr>
              <a:t>Faraday</a:t>
            </a:r>
            <a:r>
              <a:rPr lang="en-US" sz="1400" dirty="0" smtClean="0">
                <a:latin typeface="+mj-lt"/>
                <a:cs typeface="Calibri" pitchFamily="34" charset="0"/>
              </a:rPr>
              <a:t>, the sense in pointing magnetic field lines at each end of the axis of symmetry or </a:t>
            </a:r>
            <a:r>
              <a:rPr lang="en-US" sz="1400" i="1" dirty="0" smtClean="0">
                <a:latin typeface="+mj-lt"/>
                <a:cs typeface="Calibri" pitchFamily="34" charset="0"/>
              </a:rPr>
              <a:t>magnetic pole</a:t>
            </a:r>
            <a:r>
              <a:rPr lang="en-US" sz="1400" dirty="0" smtClean="0">
                <a:latin typeface="+mj-lt"/>
                <a:cs typeface="Calibri" pitchFamily="34" charset="0"/>
              </a:rPr>
              <a:t> is identified</a:t>
            </a:r>
            <a:r>
              <a:rPr lang="en-US" sz="1400" dirty="0" smtClean="0">
                <a:latin typeface="+mj-lt"/>
                <a:cs typeface="Calibri" pitchFamily="34" charset="0"/>
              </a:rPr>
              <a:t>.</a:t>
            </a:r>
          </a:p>
          <a:p>
            <a:pPr algn="just"/>
            <a:endParaRPr lang="es-ES" sz="1400" dirty="0" smtClean="0">
              <a:latin typeface="+mj-lt"/>
              <a:cs typeface="Calibri" pitchFamily="34" charset="0"/>
            </a:endParaRPr>
          </a:p>
          <a:p>
            <a:pPr algn="just"/>
            <a:r>
              <a:rPr lang="en-US" sz="1400" dirty="0" smtClean="0">
                <a:latin typeface="+mj-lt"/>
                <a:cs typeface="Calibri" pitchFamily="34" charset="0"/>
              </a:rPr>
              <a:t>According to the European convention for magnetic polarities’ names, it is determined that near the geographic north of the Earth there must be a magnetic south pole, able to attract the north magnetic pole that operates a needle compass.</a:t>
            </a:r>
            <a:endParaRPr lang="es-ES" sz="1400" dirty="0" smtClean="0">
              <a:latin typeface="+mj-lt"/>
              <a:cs typeface="Calibri" pitchFamily="34" charset="0"/>
            </a:endParaRPr>
          </a:p>
          <a:p>
            <a:pPr algn="just">
              <a:defRPr/>
            </a:pPr>
            <a:endParaRPr lang="en-US" sz="1400" dirty="0">
              <a:latin typeface="Calibri" pitchFamily="34" charset="0"/>
              <a:cs typeface="+mn-cs"/>
            </a:endParaRPr>
          </a:p>
        </p:txBody>
      </p:sp>
      <p:sp>
        <p:nvSpPr>
          <p:cNvPr id="819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8197"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8198"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22"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8200" name="AutoShape 33" descr="data:image/jpeg;base64,/9j/4AAQSkZJRgABAQAAAQABAAD/2wCEAAkGBhIQEBUQEBIQFRAVEBAUEhQVFBAUEhQWFRAWFRYSFBUXHSgeFxsjGRIVHy8gIycpLC4sFR4xNTAqNScrLCkBCQoKDgwOFw8PGikfHBw0LDUsKiwsKSktLDUsLCoqKikxLCkpKSksKSktLDUpKSkpLCwpKSwsKS4pLCwpLCoqKf/AABEIALEBHQMBIgACEQEDEQH/xAAbAAEAAgMBAQAAAAAAAAAAAAAABAUBAwYCB//EAEkQAAIBAgMEBAgLBQgBBQAAAAECAAMRBBIhBQYTMSJBUZMUMlJhcYGR0hUjQlNUY3KSsdPhFnOhwdEHNFVilLKz8DMkQ3SChP/EABsBAQEAAwEBAQAAAAAAAAAAAAABAwQFAgYH/8QAKxEBAAIBAwMCBQQDAAAAAAAAAAECEQMEEiExQQVREyJxodFhgZHwIzJS/9oADAMBAAIRAxEAPwD7jERAREQEREBERASBtfaq4dQxFyWAABAJ7Tr2CTjOB3k2lxqpsegvRTsPafWfwEDosPvhQbxs6+lbj2reWNDbFF/FqofWAfYZx+A2Cr0hXq1cilrLZc3IkXPZqDK3aNIU3KrUWouhDKQQb9RHK8uB9NDX1EzefLaGMdPEZl+ySPwMtdl7yYgVVVnLJqWDAXtaw153v+Ek9B3sTVh64dQRNsBEReAiYLTF4FbWxXHIp0H0zA1KlMghVXXIH1GYmwsNQL8tJ7+C/rsR3g/pM7AH/paH7il/xiVe8mMdcRQQVAiNTrlr1uApKtSA6eRrmzN0dOd+qOyQs/gr67Ed5+kfBX12I7z9JUPt2pTpZi9MZto1aAeqDkROI4U9Ei+igC5A1kDE724hqRsEpuVXogNxUvQSpx+kbcMligBHZrfSXK4dN8FfXYjvP0j4K+uxHefpKzAbw1ahqjLSutKq4F3XhMtRkFKuxvYkKDcAW10tYmCm+r5CWFPNkGXQgPU8IWmyJldg9lYaqx9WokymHQ/BX12I7z9I+CvrsR3n6SsO3a3g6VW4KGpXqJnZX4dJFNTKXu1yTwwt7gXcaSjwu9uJeiqmwYU8PduiKpvwCaoUm7K3EZfEFhrfmIyYdf8ABX12J7z9I+C/rsR3n6Sm21vDXpVaqUVpnIrNdxUIITCtVygKRYkgC/n5GRcRvVWTEJTbJda4puFDKrio4VWszX6N+QzajXLcRlcOk+CvrsR3n6THwV9diO8/SVWA3hrGjUqVVp5lwVDEjItQD41KhNMi5LZTS5i2jchaV+G32quwW1C+aoMtmz1cuIp0wKVnIBy1M3NuXZezKYdN8FfXYjvP0mPgr67Ed5+koqO9tWq1KnTFHO4w4qEh2FNqjVg6lQRqOCNCb66yvrb7V6aPVYU7mnSdKZUi1qDPUAJYXzOptrcWNg1jGTDqq+AdBnp1KzMpU5GcEOAekuo5kXt57SVh8fTqXyMCR4y3sy36mU6qdORm+m1wD2gH2yoxo/8AUN+5o/76sC6iIhSIiAiIgIiYZrQKfejafBo5Qem91XzD5R9ht65wN5P2/tPwiszA9AdFPQOv185WqZ7iEl0+xcbSSkLYpqT36auFamfOoI6xbkZWbzY2lVr5qNiAoDMBYM1zr59Layrdp5WQh7Fh6JupYQsoJeojM4N0YobHkCR1W19M10aOdwvV4zegch6zLzC0czAAdc8T1Zq/LGfK22fu4Gpg+E44f/oe34ST+y4+k4//AFL/ANJbYSjlQDzTdJxg+Nf3Uf7Lj6Tj/wDUv/SP2XH0rH/6h/6S8iOMHxr+6jO7A+k4/wD1D/0jdndvwKlw+PXq3a96jXC68kX5I9cvJgy8YicpOreY4zPRB2D/AHWj+4pf7BJzKDzAMrNjVslOnQqKyVFpKtmy2bKoBKMCQR/HXUCWd5WNW7Ux1BGRK2rZ1KXRyockql2AspJJAueuaU3lo8OjUfMvGo8VRkd8qAIWLlAQoXircmw19M97T3bpYiqlVy+ZCmWxA8SpxF5gka87EXGhvYTTX3XRuCoeotGjh6lAoDrUR+F0XbrFqNj19LmJAq714dWADE3qFWazKoULUzVQzAB0BpEErfqm9dvUOGat2CrURCDTqhw9QqEXhlc124iW01zTQd0aB8biMozZVLHKqsHvTW2oU8Vjzvy1sBJFPd+mEKE1GLVaVRmZruWpFClyByHDUW9PWSZR4/aTD6DO2uhvTqjKeI1MCp0fiyXRlAa1yDItDfPDPma9RVAUhmpVRmU0hVNQArcIqsCWIAF/PN7bq0SSb1LMxZ1zdFzxnrLmFvkvUYi1uzWaX3Lw5ynp3VUVScjWC0lp8nUi5VEuf8oItrcJO094qNAhWuzFqANg2VRWq5Fd3tlUeMdTqFM8tvHRNJq1O7hWpKVysjDiugU2cA2IcMD1ie8fu5SrtmcvY8LOqtZKgpMWQOLagEnla4Osxhd2KNOiaAzZC1NvkA3pspUXVRfVBe9ydbwFbeOiKVaouduBTNR1FNw5XpWKhgMwPDaxGmhmlNt4XOHJAqWanmyVOgOM1MKzZbJeohABtciwvPWE3SoU1rIM5WvT4dQFh4vT5EAG/wAa3SNydLkzA3QoBxU6WfpZmOQls1R6mpK3HSqMejbnbqEBT3vwxQ1A1TIArMeBiBYNT4gJ6HkDN6JcU2DAMLEEAg+bmDKSvuZh3p8I8TL0PlAnoYcUBzBHiDna4OoIl3h6ARFQXsqqovzsBbX2QPcp8b/eG/c0f99WW1WqFBZjZQCSTyAHXKkI1Wq1QIypw6aqXyqWs1Qkhb3A6Q8YA+aBcxEQEREBERATn979q8Kjw1PTqXHnC/KPr5S9qOFBJNgAST5hznzPbW0jiKzVPk8lHYo5f19csQkoM9MZgCYae0YM9LyuTpPImyjSzMF6ubegdXrkl7qn7NpELmI6Ta+gdQnU7AwWuY9UpsJRzMB6hOzwWHyIB5pjhbSkCIiV5IiICIiBFxuD4gFmKMrhlZQpIIuDoRY3BI9c0jA1fpL93R92WEQK/wABq/SX7uj7sz4DV+kv3dH3ZPiXKYQPAav0l+7o+7HgNX6S/d0fdk+IyYQPAav0l+7o+7HgNb6S/d0fdk+IyYQPAa30l+7o+7HgNb6S/d0fdk+IyYQPAa30l+7o+7HgNb6S/d0fdk+IyYQPAa30l+7o+7HgNb6S/d0fdk+JMmFa2zXYgPWdlDKxXJSAbK2YAkC9rgSxyzMQpERAREQERNeIrBFLsbKoJJ8wEDnd9Nq5KYoqek+reZP1P4Thzr2STtPHmvVaq3WdB2LyVfZ/ORgZkiHmQmYzRmmVEuUhkaegSw2dQIW58ZtfV1CQ8PQzuF6ubegHl6zL7DUszAeeY5ZY6QuNgYK5zHkJ0cjYHD5EA80kyPJERAREQEREBERAREQEREBERAREQEREBERAREQEREBMXmZ5gZvOU322rZRh15tZn8yg6D1kewTodo45aFJqtQ2VVJPqHL+U+JY/bdWrVaqztdmJt1AdQHoAtMOrr10sZdHZenam85cZiIj3XEwZTU9ruOYB/h+Ek09rqeYI/jLTeaVvOGTW9F3elGePKP0WNuqehItPGIeTD8JOwlLiMF6ubejsmzF627S5ltDU05+esx9YWGz6GVMx8ZtfV1CdNu/grnMer8ZUUKeZwB5vbOywGHyIB7ZihJSYiJUIiICIiAiIgIiICIiAiIgIiICIiAiIgIiICIiAiIgJ5nqQNs7TXDUXrPyVSfSbaL6zaSZxGVrWbTFY8uH/ALTtvXIwiHlZ6ns6K/z9k+fGb8di2rVGqubs7Fj6zy/lNF5xNa/O3J+j7DaxttGtfPn6+WJm8WiYm8Tpd2CVP2hy/CUOGpZmnW7vYXM+nJRb1mbe2r1y4PrGrX4U1l12wMFc5j1fjOlEi4DDZEA9slCdZ8OzERAREQEREBERAREQEREBERAREQEREBERAREQEREBExeLwBnzL+0zbueoMKh6KWap52I6K+oazu94NsLhcO9ZupTlHlMdFHt/nPh2IxDVHao5uzMWY9pPOaW71ONeMeX0Hoez+LqfGt2r2+rXaIict9tnqTNpib8NSuZYjMsepeKVmUzB0rC/XPo+6eycii/Man7R/wC29U5LYGB4lUG2iWPpPUJ9Q2fhciAdfXOvt6YjL4f1Xcc7cEmZEWmZsuKREQEREBERAREQEREBERAREQEREBERAREQEREBERA8xMmU+9O2hhMM9XTNbKg7XPL+vqktPGMy9adJ1LRSveen8uC/tJ29xaww6HoUic3nc/0H4mcaJ6qVCxLMSWYksTzJJveeZw9W/O8y/Sdnto2+jXTjx3ZJgGYmRMbaLSzwlGy+eQsLRzNOm2HgeJVGnRWx9J6h/wB7Js6FMy5HqG4ilJ/R1e6Wycqi415t6T1eqdeJE2bhsiAdfXJk68RiMPhNS83tNp8kRErwREQEREBERAREQEREBERAREQEREBERAREQEREBERA8T5L/aHt7wjEcJT8XSuvmL/KPq5e2d/vht3wTDM4PxjdCmP8x6/UNZ8VJubmaO71cRxh9L6DtOV517eO31YiWW7qA4uiCAQaqgg6g+mdguxKTYwV6QU071krJYWR1Ui9uw2nA1t3XRvwtHju+h3O+roW4zGemXz60yJ7rjpH7TfiZ7wlHM3mm5T5sNqdT/Hz90/BUcq3659B3S2TlAuNfGb0nq9Q0nK7FwXEqDTorYnznqH/AHsn07ZuFyIB1nnOvt6Yh8V6rueduEfumCZmBMzacQiIgYJldTr1qpZqb0lpBsqEozFrAXa4caZrgfZnnatEPUoIwupqVLqeRtQci46/XNu2MWaGGq1UALU6FV1B5XSmWAIFtNOqA4WI+do9y/5kcLEfO0e5f8yQcFtWsatKlUX/AMgxBOamabDhillsudgR8Ydb9Uj4ffAPlAoVeJUUNSUtS6SWqHMWvZf/AAtoe0ee1yLbhYj52j3L/mRwsR87R7l/zJS4bfQMGbhsUDFrrYZaPxWV2BNy16vIeSfNeXjd6VpVHR6b5KbBXqAoRc4c1gAt8x6IIv2xkT+FiPnaPcv+ZHCxHztHuX/MlHj982RWVMO/GVGcqz0woUcIqSwOt+ONB5J9Jm4PeunUFVslQU6SVHLWuGWmzK3oboEgHqsYyYT+FiPnaPcv+ZHCxHztHuX/ADJRrvoVqvSq0HDBlyopVmycKizN0SQxvXACjsPpO2pvWaeHp16iEl/CbqgGvCz6AswsSFH6RkW/CxHztHuX/MjhYj52j3L/AJkpsRviQrDgslS7qmdqTKWp1uG40a511FtTflpJOA3qWsyBaVQI7U0VyU8Z8IuJAyg3AyNa/aPXGRYcLEfO0e5f8yOFiPnaPcv+ZKutveoqtRWk7Orqi2anZicQtA63stmcaHW19L6TK74Uyhbh1BlqJTYdC4Y02Yi97GxQj8NJMiz4WI+do9y/5k8VziUUvmpPl1Kim4LAHUA5zra9tOdpTvvmQU+IZVKs9TM9MEIcMayEG9rmxBudLeiXOx9qLiafEClenUQg9TU3KHUcxddDLlMJtGsHAZSCpFwRyM2SrFBUxalQBnoVi9tAxFWlYkDr6R9plpIpERAREQERED5Fv/j6uIxHiPwaYKqbEgm/SbTzi3qE5QS72ozLXqakHiVPN8oyKK2liqN9pQT7ec42ri1ur9C2WdLRrWsRMfwjbPxho1UqqASjBgDext1GWOA3oq0a1SqoU8UsWQ5stybgjr05SG1ND8kr9lv5G81nBj5Lj0MCP4i4mrfb0vMzaIn+5bF6aWpmdSv97+GhmuSe0k+0y1wdLKvnkTDYM5hmtbnoQZf7HwfEqjyVsT/ITb0NPrhpb3cVpTp2hc7tLWQaYOu5vc2qYQX7OdTsnUjbeI/w/E97gvzZO2XhciDtMmWnWiuIw+J1NXnabTEff8qb4cxH+H4nvcF+bHw3iP8AD8T3uC/NlzaZtLiWPlH/ADH3/Kl+G8R/h+J73BfmyHU3nxIxNKj8HYjI6sWfPQOSzAZiVYrbXkSD2AzprTBEmJ93qL1jvWPv+Vdjj8dh/wB5V/4Hk3EUFqIyOAyMrKynkQRYg+YgyBtWoEqUHbRFqVMzWNlvQcAsQNBfrMskIIuLEHUHqnpiRMLsijTIKIARmynUkZgoaxJ0vkX2SvpbAwdCmtFlp5WcAZyoZ31sAdLnpNoPKOmpl7KHePd5sUUy1AgUEHok3+MpuNQQf/ata9tb9Qge1o4J0StloBTUORmAQZ8wW3Stc3pLp/kB6hJOIp4a5d+BqwdmYpqyDh5iT1i+X+Er8TuwzUKdJXAem9VlqZXDLxGcnKA2vj8muptqJo/Y9i6lqqGmjsyDh9I5scmKOY5rc6eXQdd+qBYrszBr8SEw4LK4CdDMVcLmAF8xBFNPUg7BPD4nBUEesXw6Ic+ds6FTbpOOZudSSB1nXnPGP3ZFWo9TPYvUw7XC9ICkrKQG84c+iV/7EEg5qiZjh6lEZaWVQGopSV7Zudkue29tANQtcPsfB6rTp0SVYMwWxYMVAGexvqqqLHqUdgnhamBqjhDwdlRsgBy5A1UElVPIkgm4E0YHdXIa2Z78VK6AjiZ1Faoaj6lraM2lh1CQam4zMzO1RLsAhVUqJTKcJKZuEcEtakOu2tuwwLfF0cGWZaq0QyZXYtZMvGdiOmbC7Mjcj6ec9U0wlGolBVpLUGWqiAC46PAVwPs9C/ZIm3d1mxLOy1cmdKaEZSbBaddCQQQRpiOojxbG4MY3dY1WpE1LcOlTptZdTwzcMhv0eZ7er1hnG7MwFTpsaAzVblxUQZmSotVlvfykDEDr156yVS2Zg6rjKmHZkRLBcjELlIQ2B5ZXYA9jHtlOm4fxZRqikmhWpXyObh6VOmGIZzyWlyFhraWeA3eani2xJqAqVrKEykWFR6b9uXTh25XN7kwJtbYOHcWalTOijxepUKKPQFYiSMHgKdFctNVVczMQBa7Mbsx7STzMkTBgQKv96p//AB8R/wAtGWAlYK6vilyHMEo1lci5AJqUrKW5X6J0v1SzgIiICIiAiIgcBvTuY71WrUivS1KkHnbXX1TlcRu/iKfjU2I7Vsw/hPtBWaqmFU8wJr329Lzl1tv6tr6MRXpMR7vhjoQbEEHz6TFp9mxW79KoOkoPpAP4ykxm4FFtVGX7JI/hymvbaT4l1tL13TnpqVmPp1fOMMSGt2g3/GfQt0dk2AJGp6TfyHslcNw2p1FbMSoYEgga+udvsvCZEHaeczaGjNP9nP8AVN9TXx8KenlNAmYibThkREBERAwRK1MNWplhSFE0y2ZQxcFbgZlFgRbNc/8A2tLOIFfmxPk4f79X3YzYnycP9+r7sn2mbS5FfmxPk4f79X3YzYnycP8Afq+7LC0WjIr82J8nD/fq+7GbE+Th/v1fdlhaLRkV+bE+Th/v1fdjNifJw/36vuywtFoyK/NifJw/36vuxmxPk4f79X3ZYWi0ZFfmxPk4f79X3YzYnycP9+r7ssLRaMor82J8nD/fq+7PFeniXUp8QoawLK1QsATqV6I1te3nlnaIVroUQihVACgWAHIDsmyIkCIiAiIgIiICIiAMxEQMGZWIgZiIgIiICIiAiIgIiICIiAiIgIiICIiAiIgIiICIiAiIgIiICIi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p>
        </p:txBody>
      </p:sp>
      <p:sp>
        <p:nvSpPr>
          <p:cNvPr id="8201" name="AutoShape 35" descr="data:image/jpeg;base64,/9j/4AAQSkZJRgABAQAAAQABAAD/2wCEAAkGBhIQEBUQEBIQFRAVEBAUEhQVFBAUEhQWFRAWFRYSFBUXHSgeFxsjGRIVHy8gIycpLC4sFR4xNTAqNScrLCkBCQoKDgwOFw8PGikfHBw0LDUsKiwsKSktLDUsLCoqKikxLCkpKSksKSktLDUpKSkpLCwpKSwsKS4pLCwpLCoqKf/AABEIALEBHQMBIgACEQEDEQH/xAAbAAEAAgMBAQAAAAAAAAAAAAAABAUBAwYCB//EAEkQAAIBAgMEBAgLBQgBBQAAAAECAAMRBBIhBQYTMSJBUZMUMlJhcYGR0hUjQlNUY3KSsdPhFnOhwdEHNFVilLKz8DMkQ3SChP/EABsBAQEAAwEBAQAAAAAAAAAAAAABAwQFAgYH/8QAKxEBAAIBAwMCBQQDAAAAAAAAAAECEQMEEiExQQVREyJxodFhgZHwIzJS/9oADAMBAAIRAxEAPwD7jERAREQEREBERASBtfaq4dQxFyWAABAJ7Tr2CTjOB3k2lxqpsegvRTsPafWfwEDosPvhQbxs6+lbj2reWNDbFF/FqofWAfYZx+A2Cr0hXq1cilrLZc3IkXPZqDK3aNIU3KrUWouhDKQQb9RHK8uB9NDX1EzefLaGMdPEZl+ySPwMtdl7yYgVVVnLJqWDAXtaw153v+Ek9B3sTVh64dQRNsBEReAiYLTF4FbWxXHIp0H0zA1KlMghVXXIH1GYmwsNQL8tJ7+C/rsR3g/pM7AH/paH7il/xiVe8mMdcRQQVAiNTrlr1uApKtSA6eRrmzN0dOd+qOyQs/gr67Ed5+kfBX12I7z9JUPt2pTpZi9MZto1aAeqDkROI4U9Ei+igC5A1kDE724hqRsEpuVXogNxUvQSpx+kbcMligBHZrfSXK4dN8FfXYjvP0j4K+uxHefpKzAbw1ahqjLSutKq4F3XhMtRkFKuxvYkKDcAW10tYmCm+r5CWFPNkGXQgPU8IWmyJldg9lYaqx9WokymHQ/BX12I7z9I+CvrsR3n6SsO3a3g6VW4KGpXqJnZX4dJFNTKXu1yTwwt7gXcaSjwu9uJeiqmwYU8PduiKpvwCaoUm7K3EZfEFhrfmIyYdf8ABX12J7z9I+C/rsR3n6Sm21vDXpVaqUVpnIrNdxUIITCtVygKRYkgC/n5GRcRvVWTEJTbJda4puFDKrio4VWszX6N+QzajXLcRlcOk+CvrsR3n6THwV9diO8/SVWA3hrGjUqVVp5lwVDEjItQD41KhNMi5LZTS5i2jchaV+G32quwW1C+aoMtmz1cuIp0wKVnIBy1M3NuXZezKYdN8FfXYjvP0mPgr67Ed5+koqO9tWq1KnTFHO4w4qEh2FNqjVg6lQRqOCNCb66yvrb7V6aPVYU7mnSdKZUi1qDPUAJYXzOptrcWNg1jGTDqq+AdBnp1KzMpU5GcEOAekuo5kXt57SVh8fTqXyMCR4y3sy36mU6qdORm+m1wD2gH2yoxo/8AUN+5o/76sC6iIhSIiAiIgIiYZrQKfejafBo5Qem91XzD5R9ht65wN5P2/tPwiszA9AdFPQOv185WqZ7iEl0+xcbSSkLYpqT36auFamfOoI6xbkZWbzY2lVr5qNiAoDMBYM1zr59Layrdp5WQh7Fh6JupYQsoJeojM4N0YobHkCR1W19M10aOdwvV4zegch6zLzC0czAAdc8T1Zq/LGfK22fu4Gpg+E44f/oe34ST+y4+k4//AFL/ANJbYSjlQDzTdJxg+Nf3Uf7Lj6Tj/wDUv/SP2XH0rH/6h/6S8iOMHxr+6jO7A+k4/wD1D/0jdndvwKlw+PXq3a96jXC68kX5I9cvJgy8YicpOreY4zPRB2D/AHWj+4pf7BJzKDzAMrNjVslOnQqKyVFpKtmy2bKoBKMCQR/HXUCWd5WNW7Ux1BGRK2rZ1KXRyockql2AspJJAueuaU3lo8OjUfMvGo8VRkd8qAIWLlAQoXircmw19M97T3bpYiqlVy+ZCmWxA8SpxF5gka87EXGhvYTTX3XRuCoeotGjh6lAoDrUR+F0XbrFqNj19LmJAq714dWADE3qFWazKoULUzVQzAB0BpEErfqm9dvUOGat2CrURCDTqhw9QqEXhlc124iW01zTQd0aB8biMozZVLHKqsHvTW2oU8Vjzvy1sBJFPd+mEKE1GLVaVRmZruWpFClyByHDUW9PWSZR4/aTD6DO2uhvTqjKeI1MCp0fiyXRlAa1yDItDfPDPma9RVAUhmpVRmU0hVNQArcIqsCWIAF/PN7bq0SSb1LMxZ1zdFzxnrLmFvkvUYi1uzWaX3Lw5ynp3VUVScjWC0lp8nUi5VEuf8oItrcJO094qNAhWuzFqANg2VRWq5Fd3tlUeMdTqFM8tvHRNJq1O7hWpKVysjDiugU2cA2IcMD1ie8fu5SrtmcvY8LOqtZKgpMWQOLagEnla4Osxhd2KNOiaAzZC1NvkA3pspUXVRfVBe9ydbwFbeOiKVaouduBTNR1FNw5XpWKhgMwPDaxGmhmlNt4XOHJAqWanmyVOgOM1MKzZbJeohABtciwvPWE3SoU1rIM5WvT4dQFh4vT5EAG/wAa3SNydLkzA3QoBxU6WfpZmOQls1R6mpK3HSqMejbnbqEBT3vwxQ1A1TIArMeBiBYNT4gJ6HkDN6JcU2DAMLEEAg+bmDKSvuZh3p8I8TL0PlAnoYcUBzBHiDna4OoIl3h6ARFQXsqqovzsBbX2QPcp8b/eG/c0f99WW1WqFBZjZQCSTyAHXKkI1Wq1QIypw6aqXyqWs1Qkhb3A6Q8YA+aBcxEQEREBERATn979q8Kjw1PTqXHnC/KPr5S9qOFBJNgAST5hznzPbW0jiKzVPk8lHYo5f19csQkoM9MZgCYae0YM9LyuTpPImyjSzMF6ubegdXrkl7qn7NpELmI6Ta+gdQnU7AwWuY9UpsJRzMB6hOzwWHyIB5pjhbSkCIiV5IiICIiBFxuD4gFmKMrhlZQpIIuDoRY3BI9c0jA1fpL93R92WEQK/wABq/SX7uj7sz4DV+kv3dH3ZPiXKYQPAav0l+7o+7HgNX6S/d0fdk+IyYQPAav0l+7o+7HgNb6S/d0fdk+IyYQPAa30l+7o+7HgNb6S/d0fdk+IyYQPAa30l+7o+7HgNb6S/d0fdk+IyYQPAa30l+7o+7HgNb6S/d0fdk+JMmFa2zXYgPWdlDKxXJSAbK2YAkC9rgSxyzMQpERAREQERNeIrBFLsbKoJJ8wEDnd9Nq5KYoqek+reZP1P4Thzr2STtPHmvVaq3WdB2LyVfZ/ORgZkiHmQmYzRmmVEuUhkaegSw2dQIW58ZtfV1CQ8PQzuF6ubegHl6zL7DUszAeeY5ZY6QuNgYK5zHkJ0cjYHD5EA80kyPJERAREQEREBERAREQEREBERAREQEREBERAREQEREBMXmZ5gZvOU322rZRh15tZn8yg6D1kewTodo45aFJqtQ2VVJPqHL+U+JY/bdWrVaqztdmJt1AdQHoAtMOrr10sZdHZenam85cZiIj3XEwZTU9ruOYB/h+Ek09rqeYI/jLTeaVvOGTW9F3elGePKP0WNuqehItPGIeTD8JOwlLiMF6ubejsmzF627S5ltDU05+esx9YWGz6GVMx8ZtfV1CdNu/grnMer8ZUUKeZwB5vbOywGHyIB7ZihJSYiJUIiICIiAiIgIiICIiAiIgIiICIiAiIgIiICIiAiIgJ5nqQNs7TXDUXrPyVSfSbaL6zaSZxGVrWbTFY8uH/ALTtvXIwiHlZ6ns6K/z9k+fGb8di2rVGqubs7Fj6zy/lNF5xNa/O3J+j7DaxttGtfPn6+WJm8WiYm8Tpd2CVP2hy/CUOGpZmnW7vYXM+nJRb1mbe2r1y4PrGrX4U1l12wMFc5j1fjOlEi4DDZEA9slCdZ8OzERAREQEREBERAREQEREBERAREQEREBERAREQEREBExeLwBnzL+0zbueoMKh6KWap52I6K+oazu94NsLhcO9ZupTlHlMdFHt/nPh2IxDVHao5uzMWY9pPOaW71ONeMeX0Hoez+LqfGt2r2+rXaIict9tnqTNpib8NSuZYjMsepeKVmUzB0rC/XPo+6eycii/Man7R/wC29U5LYGB4lUG2iWPpPUJ9Q2fhciAdfXOvt6YjL4f1Xcc7cEmZEWmZsuKREQEREBERAREQEREBERAREQEREBERAREQEREBERA8xMmU+9O2hhMM9XTNbKg7XPL+vqktPGMy9adJ1LRSveen8uC/tJ29xaww6HoUic3nc/0H4mcaJ6qVCxLMSWYksTzJJveeZw9W/O8y/Sdnto2+jXTjx3ZJgGYmRMbaLSzwlGy+eQsLRzNOm2HgeJVGnRWx9J6h/wB7Js6FMy5HqG4ilJ/R1e6Wycqi415t6T1eqdeJE2bhsiAdfXJk68RiMPhNS83tNp8kRErwREQEREBERAREQEREBERAREQEREBERAREQEREBERA8T5L/aHt7wjEcJT8XSuvmL/KPq5e2d/vht3wTDM4PxjdCmP8x6/UNZ8VJubmaO71cRxh9L6DtOV517eO31YiWW7qA4uiCAQaqgg6g+mdguxKTYwV6QU071krJYWR1Ui9uw2nA1t3XRvwtHju+h3O+roW4zGemXz60yJ7rjpH7TfiZ7wlHM3mm5T5sNqdT/Hz90/BUcq3659B3S2TlAuNfGb0nq9Q0nK7FwXEqDTorYnznqH/AHsn07ZuFyIB1nnOvt6Yh8V6rueduEfumCZmBMzacQiIgYJldTr1qpZqb0lpBsqEozFrAXa4caZrgfZnnatEPUoIwupqVLqeRtQci46/XNu2MWaGGq1UALU6FV1B5XSmWAIFtNOqA4WI+do9y/5kcLEfO0e5f8yQcFtWsatKlUX/AMgxBOamabDhillsudgR8Ydb9Uj4ffAPlAoVeJUUNSUtS6SWqHMWvZf/AAtoe0ee1yLbhYj52j3L/mRwsR87R7l/zJS4bfQMGbhsUDFrrYZaPxWV2BNy16vIeSfNeXjd6VpVHR6b5KbBXqAoRc4c1gAt8x6IIv2xkT+FiPnaPcv+ZHCxHztHuX/MlHj982RWVMO/GVGcqz0woUcIqSwOt+ONB5J9Jm4PeunUFVslQU6SVHLWuGWmzK3oboEgHqsYyYT+FiPnaPcv+ZHCxHztHuX/ADJRrvoVqvSq0HDBlyopVmycKizN0SQxvXACjsPpO2pvWaeHp16iEl/CbqgGvCz6AswsSFH6RkW/CxHztHuX/MjhYj52j3L/AJkpsRviQrDgslS7qmdqTKWp1uG40a511FtTflpJOA3qWsyBaVQI7U0VyU8Z8IuJAyg3AyNa/aPXGRYcLEfO0e5f8yOFiPnaPcv+ZKutveoqtRWk7Orqi2anZicQtA63stmcaHW19L6TK74Uyhbh1BlqJTYdC4Y02Yi97GxQj8NJMiz4WI+do9y/5k8VziUUvmpPl1Kim4LAHUA5zra9tOdpTvvmQU+IZVKs9TM9MEIcMayEG9rmxBudLeiXOx9qLiafEClenUQg9TU3KHUcxddDLlMJtGsHAZSCpFwRyM2SrFBUxalQBnoVi9tAxFWlYkDr6R9plpIpERAREQERED5Fv/j6uIxHiPwaYKqbEgm/SbTzi3qE5QS72ozLXqakHiVPN8oyKK2liqN9pQT7ec42ri1ur9C2WdLRrWsRMfwjbPxho1UqqASjBgDext1GWOA3oq0a1SqoU8UsWQ5stybgjr05SG1ND8kr9lv5G81nBj5Lj0MCP4i4mrfb0vMzaIn+5bF6aWpmdSv97+GhmuSe0k+0y1wdLKvnkTDYM5hmtbnoQZf7HwfEqjyVsT/ITb0NPrhpb3cVpTp2hc7tLWQaYOu5vc2qYQX7OdTsnUjbeI/w/E97gvzZO2XhciDtMmWnWiuIw+J1NXnabTEff8qb4cxH+H4nvcF+bHw3iP8AD8T3uC/NlzaZtLiWPlH/ADH3/Kl+G8R/h+J73BfmyHU3nxIxNKj8HYjI6sWfPQOSzAZiVYrbXkSD2AzprTBEmJ93qL1jvWPv+Vdjj8dh/wB5V/4Hk3EUFqIyOAyMrKynkQRYg+YgyBtWoEqUHbRFqVMzWNlvQcAsQNBfrMskIIuLEHUHqnpiRMLsijTIKIARmynUkZgoaxJ0vkX2SvpbAwdCmtFlp5WcAZyoZ31sAdLnpNoPKOmpl7KHePd5sUUy1AgUEHok3+MpuNQQf/ata9tb9Qge1o4J0StloBTUORmAQZ8wW3Stc3pLp/kB6hJOIp4a5d+BqwdmYpqyDh5iT1i+X+Er8TuwzUKdJXAem9VlqZXDLxGcnKA2vj8muptqJo/Y9i6lqqGmjsyDh9I5scmKOY5rc6eXQdd+qBYrszBr8SEw4LK4CdDMVcLmAF8xBFNPUg7BPD4nBUEesXw6Ic+ds6FTbpOOZudSSB1nXnPGP3ZFWo9TPYvUw7XC9ICkrKQG84c+iV/7EEg5qiZjh6lEZaWVQGopSV7Zudkue29tANQtcPsfB6rTp0SVYMwWxYMVAGexvqqqLHqUdgnhamBqjhDwdlRsgBy5A1UElVPIkgm4E0YHdXIa2Z78VK6AjiZ1Faoaj6lraM2lh1CQam4zMzO1RLsAhVUqJTKcJKZuEcEtakOu2tuwwLfF0cGWZaq0QyZXYtZMvGdiOmbC7Mjcj6ec9U0wlGolBVpLUGWqiAC46PAVwPs9C/ZIm3d1mxLOy1cmdKaEZSbBaddCQQQRpiOojxbG4MY3dY1WpE1LcOlTptZdTwzcMhv0eZ7er1hnG7MwFTpsaAzVblxUQZmSotVlvfykDEDr156yVS2Zg6rjKmHZkRLBcjELlIQ2B5ZXYA9jHtlOm4fxZRqikmhWpXyObh6VOmGIZzyWlyFhraWeA3eani2xJqAqVrKEykWFR6b9uXTh25XN7kwJtbYOHcWalTOijxepUKKPQFYiSMHgKdFctNVVczMQBa7Mbsx7STzMkTBgQKv96p//AB8R/wAtGWAlYK6vilyHMEo1lci5AJqUrKW5X6J0v1SzgIiICIiAiIgcBvTuY71WrUivS1KkHnbXX1TlcRu/iKfjU2I7Vsw/hPtBWaqmFU8wJr329Lzl1tv6tr6MRXpMR7vhjoQbEEHz6TFp9mxW79KoOkoPpAP4ykxm4FFtVGX7JI/hymvbaT4l1tL13TnpqVmPp1fOMMSGt2g3/GfQt0dk2AJGp6TfyHslcNw2p1FbMSoYEgga+udvsvCZEHaeczaGjNP9nP8AVN9TXx8KenlNAmYibThkREBERAwRK1MNWplhSFE0y2ZQxcFbgZlFgRbNc/8A2tLOIFfmxPk4f79X3YzYnycP9+r7sn2mbS5FfmxPk4f79X3YzYnycP8Afq+7LC0WjIr82J8nD/fq+7GbE+Th/v1fdlhaLRkV+bE+Th/v1fdjNifJw/36vuywtFoyK/NifJw/36vuxmxPk4f79X3ZYWi0ZFfmxPk4f79X3YzYnycP9+r7ssLRaMor82J8nD/fq+7PFeniXUp8QoawLK1QsATqV6I1te3nlnaIVroUQihVACgWAHIDsmyIkCIiAiIgIiICIiAMxEQMGZWIgZiIgIiICIiAiIgIiICIiAiIgIiICIiAiIgIiICIiAiIgIiICIiB/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s-ES" dirty="0"/>
          </a:p>
        </p:txBody>
      </p:sp>
      <p:sp>
        <p:nvSpPr>
          <p:cNvPr id="8203"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3"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a:solidFill>
                  <a:schemeClr val="bg1">
                    <a:lumMod val="65000"/>
                  </a:schemeClr>
                </a:solidFill>
              </a:rPr>
              <a:t>Measuring the Earth's magnetic field at a given location</a:t>
            </a:r>
            <a:endParaRPr lang="es-CL" sz="1000" dirty="0">
              <a:solidFill>
                <a:schemeClr val="bg1">
                  <a:lumMod val="65000"/>
                </a:schemeClr>
              </a:solidFill>
            </a:endParaRPr>
          </a:p>
        </p:txBody>
      </p:sp>
      <p:pic>
        <p:nvPicPr>
          <p:cNvPr id="15" name="14 Imagen" descr="globo.jpg"/>
          <p:cNvPicPr>
            <a:picLocks noChangeAspect="1"/>
          </p:cNvPicPr>
          <p:nvPr/>
        </p:nvPicPr>
        <p:blipFill>
          <a:blip r:embed="rId2" cstate="print"/>
          <a:stretch>
            <a:fillRect/>
          </a:stretch>
        </p:blipFill>
        <p:spPr>
          <a:xfrm>
            <a:off x="1142976" y="2500306"/>
            <a:ext cx="3571900" cy="336469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6" name="11 CuadroTexto"/>
          <p:cNvSpPr txBox="1">
            <a:spLocks noChangeArrowheads="1"/>
          </p:cNvSpPr>
          <p:nvPr/>
        </p:nvSpPr>
        <p:spPr bwMode="auto">
          <a:xfrm>
            <a:off x="1403350" y="2420938"/>
            <a:ext cx="6454798" cy="1169551"/>
          </a:xfrm>
          <a:prstGeom prst="rect">
            <a:avLst/>
          </a:prstGeom>
          <a:noFill/>
          <a:ln w="9525">
            <a:noFill/>
            <a:miter lim="800000"/>
            <a:headEnd/>
            <a:tailEnd/>
          </a:ln>
        </p:spPr>
        <p:txBody>
          <a:bodyPr wrap="square">
            <a:spAutoFit/>
          </a:bodyPr>
          <a:lstStyle/>
          <a:p>
            <a:pPr algn="just"/>
            <a:r>
              <a:rPr lang="en-US" sz="1400" dirty="0" smtClean="0">
                <a:latin typeface="+mj-lt"/>
              </a:rPr>
              <a:t>Due to the dynamism of the material that generates the magnetic field inside the planet, the location of the poles is not constant and the magnetic intensity varies at each location on Earth. Using the principle of superposition of fields, there should be considered a second field perpendicular to the field of the Earth. Here, measuring the angle of inclination of the resulting field in order to obtain a relation between both. </a:t>
            </a:r>
            <a:endParaRPr lang="es-ES" sz="1400" dirty="0">
              <a:latin typeface="+mj-lt"/>
            </a:endParaRPr>
          </a:p>
        </p:txBody>
      </p:sp>
      <p:sp>
        <p:nvSpPr>
          <p:cNvPr id="921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9220"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922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9222"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9"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9224" name="Picture 35" descr="http://www.pnas.org/content/105/49/19096/F1.large.jpg"/>
          <p:cNvPicPr>
            <a:picLocks noChangeAspect="1" noChangeArrowheads="1"/>
          </p:cNvPicPr>
          <p:nvPr/>
        </p:nvPicPr>
        <p:blipFill>
          <a:blip r:embed="rId2" cstate="print"/>
          <a:srcRect l="304" r="40192"/>
          <a:stretch>
            <a:fillRect/>
          </a:stretch>
        </p:blipFill>
        <p:spPr bwMode="auto">
          <a:xfrm>
            <a:off x="5322888" y="4043363"/>
            <a:ext cx="2449512" cy="2335212"/>
          </a:xfrm>
          <a:prstGeom prst="rect">
            <a:avLst/>
          </a:prstGeom>
          <a:noFill/>
          <a:ln w="9525">
            <a:noFill/>
            <a:miter lim="800000"/>
            <a:headEnd/>
            <a:tailEnd/>
          </a:ln>
        </p:spPr>
      </p:pic>
      <p:pic>
        <p:nvPicPr>
          <p:cNvPr id="9225" name="Picture 35" descr="http://www.pnas.org/content/105/49/19096/F1.large.jpg"/>
          <p:cNvPicPr>
            <a:picLocks noChangeAspect="1" noChangeArrowheads="1"/>
          </p:cNvPicPr>
          <p:nvPr/>
        </p:nvPicPr>
        <p:blipFill>
          <a:blip r:embed="rId2" cstate="print"/>
          <a:srcRect l="58060"/>
          <a:stretch>
            <a:fillRect/>
          </a:stretch>
        </p:blipFill>
        <p:spPr bwMode="auto">
          <a:xfrm>
            <a:off x="2124075" y="4076700"/>
            <a:ext cx="2232025" cy="2505075"/>
          </a:xfrm>
          <a:prstGeom prst="rect">
            <a:avLst/>
          </a:prstGeom>
          <a:noFill/>
          <a:ln w="9525">
            <a:noFill/>
            <a:miter lim="800000"/>
            <a:headEnd/>
            <a:tailEnd/>
          </a:ln>
        </p:spPr>
      </p:pic>
      <p:sp>
        <p:nvSpPr>
          <p:cNvPr id="3" name="TextBox 2"/>
          <p:cNvSpPr txBox="1">
            <a:spLocks noRot="1" noChangeAspect="1" noMove="1" noResize="1" noEditPoints="1" noAdjustHandles="1" noChangeArrowheads="1" noChangeShapeType="1" noTextEdit="1"/>
          </p:cNvSpPr>
          <p:nvPr/>
        </p:nvSpPr>
        <p:spPr>
          <a:xfrm>
            <a:off x="3655222" y="3717032"/>
            <a:ext cx="1708866" cy="544508"/>
          </a:xfrm>
          <a:prstGeom prst="rect">
            <a:avLst/>
          </a:prstGeom>
          <a:blipFill rotWithShape="1">
            <a:blip r:embed="rId3" cstate="print"/>
            <a:stretch>
              <a:fillRect/>
            </a:stretch>
          </a:blipFill>
        </p:spPr>
        <p:txBody>
          <a:bodyPr/>
          <a:lstStyle/>
          <a:p>
            <a:r>
              <a:rPr lang="es-ES" dirty="0">
                <a:noFill/>
              </a:rPr>
              <a:t> </a:t>
            </a:r>
          </a:p>
        </p:txBody>
      </p:sp>
      <p:sp>
        <p:nvSpPr>
          <p:cNvPr id="34" name="TextBox 33"/>
          <p:cNvSpPr txBox="1">
            <a:spLocks noRot="1" noChangeAspect="1" noMove="1" noResize="1" noEditPoints="1" noAdjustHandles="1" noChangeArrowheads="1" noChangeShapeType="1" noTextEdit="1"/>
          </p:cNvSpPr>
          <p:nvPr/>
        </p:nvSpPr>
        <p:spPr>
          <a:xfrm>
            <a:off x="3789942" y="6093296"/>
            <a:ext cx="647728" cy="402931"/>
          </a:xfrm>
          <a:prstGeom prst="rect">
            <a:avLst/>
          </a:prstGeom>
          <a:blipFill rotWithShape="1">
            <a:blip r:embed="rId4" cstate="print"/>
            <a:stretch>
              <a:fillRect b="-1515"/>
            </a:stretch>
          </a:blipFill>
        </p:spPr>
        <p:txBody>
          <a:bodyPr/>
          <a:lstStyle/>
          <a:p>
            <a:r>
              <a:rPr lang="es-ES" dirty="0">
                <a:noFill/>
              </a:rPr>
              <a:t> </a:t>
            </a:r>
          </a:p>
        </p:txBody>
      </p:sp>
      <p:sp>
        <p:nvSpPr>
          <p:cNvPr id="4" name="Rectangle 3"/>
          <p:cNvSpPr/>
          <p:nvPr/>
        </p:nvSpPr>
        <p:spPr>
          <a:xfrm>
            <a:off x="2339975" y="6083300"/>
            <a:ext cx="1536700" cy="36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7" name="TextBox 36"/>
          <p:cNvSpPr txBox="1">
            <a:spLocks noRot="1" noChangeAspect="1" noMove="1" noResize="1" noEditPoints="1" noAdjustHandles="1" noChangeArrowheads="1" noChangeShapeType="1" noTextEdit="1"/>
          </p:cNvSpPr>
          <p:nvPr/>
        </p:nvSpPr>
        <p:spPr>
          <a:xfrm>
            <a:off x="2718816" y="5816297"/>
            <a:ext cx="318997" cy="276999"/>
          </a:xfrm>
          <a:prstGeom prst="rect">
            <a:avLst/>
          </a:prstGeom>
          <a:blipFill rotWithShape="1">
            <a:blip r:embed="rId5" cstate="print"/>
            <a:stretch>
              <a:fillRect/>
            </a:stretch>
          </a:blipFill>
        </p:spPr>
        <p:txBody>
          <a:bodyPr/>
          <a:lstStyle/>
          <a:p>
            <a:r>
              <a:rPr lang="es-ES" dirty="0">
                <a:noFill/>
              </a:rPr>
              <a:t> </a:t>
            </a:r>
          </a:p>
        </p:txBody>
      </p:sp>
      <p:sp>
        <p:nvSpPr>
          <p:cNvPr id="38" name="Rectangle 37"/>
          <p:cNvSpPr/>
          <p:nvPr/>
        </p:nvSpPr>
        <p:spPr>
          <a:xfrm>
            <a:off x="5276850" y="4051300"/>
            <a:ext cx="227013"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31" name="TextBox 4"/>
          <p:cNvSpPr txBox="1">
            <a:spLocks noChangeArrowheads="1"/>
          </p:cNvSpPr>
          <p:nvPr/>
        </p:nvSpPr>
        <p:spPr bwMode="auto">
          <a:xfrm>
            <a:off x="2774950" y="4292600"/>
            <a:ext cx="1406525" cy="246221"/>
          </a:xfrm>
          <a:prstGeom prst="rect">
            <a:avLst/>
          </a:prstGeom>
          <a:solidFill>
            <a:schemeClr val="bg1"/>
          </a:solidFill>
          <a:ln w="9525">
            <a:noFill/>
            <a:miter lim="800000"/>
            <a:headEnd/>
            <a:tailEnd/>
          </a:ln>
        </p:spPr>
        <p:txBody>
          <a:bodyPr>
            <a:spAutoFit/>
          </a:bodyPr>
          <a:lstStyle/>
          <a:p>
            <a:r>
              <a:rPr lang="en-US" sz="1000" dirty="0" smtClean="0"/>
              <a:t>Earth's field </a:t>
            </a:r>
            <a:endParaRPr lang="es-ES" sz="1000" dirty="0"/>
          </a:p>
        </p:txBody>
      </p:sp>
      <p:sp>
        <p:nvSpPr>
          <p:cNvPr id="9232" name="TextBox 39"/>
          <p:cNvSpPr txBox="1">
            <a:spLocks noChangeArrowheads="1"/>
          </p:cNvSpPr>
          <p:nvPr/>
        </p:nvSpPr>
        <p:spPr bwMode="auto">
          <a:xfrm rot="5400000">
            <a:off x="3706809" y="5270435"/>
            <a:ext cx="1214444" cy="246221"/>
          </a:xfrm>
          <a:prstGeom prst="rect">
            <a:avLst/>
          </a:prstGeom>
          <a:solidFill>
            <a:schemeClr val="bg1"/>
          </a:solidFill>
          <a:ln w="9525">
            <a:noFill/>
            <a:miter lim="800000"/>
            <a:headEnd/>
            <a:tailEnd/>
          </a:ln>
        </p:spPr>
        <p:txBody>
          <a:bodyPr wrap="square">
            <a:spAutoFit/>
          </a:bodyPr>
          <a:lstStyle/>
          <a:p>
            <a:r>
              <a:rPr lang="en-US" sz="1000" dirty="0" smtClean="0"/>
              <a:t>Coil field</a:t>
            </a:r>
            <a:endParaRPr lang="es-ES" sz="1000" dirty="0"/>
          </a:p>
        </p:txBody>
      </p:sp>
      <p:sp>
        <p:nvSpPr>
          <p:cNvPr id="9233" name="TextBox 40"/>
          <p:cNvSpPr txBox="1">
            <a:spLocks noChangeArrowheads="1"/>
          </p:cNvSpPr>
          <p:nvPr/>
        </p:nvSpPr>
        <p:spPr bwMode="auto">
          <a:xfrm rot="-2668499">
            <a:off x="2713981" y="5079780"/>
            <a:ext cx="1091277" cy="246221"/>
          </a:xfrm>
          <a:prstGeom prst="rect">
            <a:avLst/>
          </a:prstGeom>
          <a:solidFill>
            <a:schemeClr val="bg1"/>
          </a:solidFill>
          <a:ln w="9525">
            <a:noFill/>
            <a:miter lim="800000"/>
            <a:headEnd/>
            <a:tailEnd/>
          </a:ln>
        </p:spPr>
        <p:txBody>
          <a:bodyPr wrap="square">
            <a:spAutoFit/>
          </a:bodyPr>
          <a:lstStyle/>
          <a:p>
            <a:r>
              <a:rPr lang="en-US" sz="1000" dirty="0" smtClean="0"/>
              <a:t>Resulting field </a:t>
            </a:r>
            <a:endParaRPr lang="es-ES" sz="1000" dirty="0"/>
          </a:p>
        </p:txBody>
      </p:sp>
      <p:sp>
        <p:nvSpPr>
          <p:cNvPr id="42" name="TextBox 41"/>
          <p:cNvSpPr txBox="1"/>
          <p:nvPr/>
        </p:nvSpPr>
        <p:spPr>
          <a:xfrm>
            <a:off x="2987824" y="5661248"/>
            <a:ext cx="802117" cy="400110"/>
          </a:xfrm>
          <a:prstGeom prst="rect">
            <a:avLst/>
          </a:prstGeom>
          <a:solidFill>
            <a:schemeClr val="bg1"/>
          </a:solidFill>
          <a:effectLst>
            <a:softEdge rad="31750"/>
          </a:effectLst>
        </p:spPr>
        <p:txBody>
          <a:bodyPr>
            <a:spAutoFit/>
          </a:bodyPr>
          <a:lstStyle/>
          <a:p>
            <a:pPr>
              <a:defRPr/>
            </a:pPr>
            <a:r>
              <a:rPr lang="en-US" sz="1000" dirty="0" smtClean="0"/>
              <a:t>Angle of inclination</a:t>
            </a:r>
            <a:endParaRPr lang="es-ES" sz="1000" dirty="0"/>
          </a:p>
        </p:txBody>
      </p:sp>
      <p:sp>
        <p:nvSpPr>
          <p:cNvPr id="9237"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45" name="TextBox 44"/>
          <p:cNvSpPr txBox="1">
            <a:spLocks noRot="1" noChangeAspect="1" noMove="1" noResize="1" noEditPoints="1" noAdjustHandles="1" noChangeArrowheads="1" noChangeShapeType="1" noTextEdit="1"/>
          </p:cNvSpPr>
          <p:nvPr/>
        </p:nvSpPr>
        <p:spPr>
          <a:xfrm>
            <a:off x="2195736" y="4293096"/>
            <a:ext cx="360040" cy="402931"/>
          </a:xfrm>
          <a:prstGeom prst="rect">
            <a:avLst/>
          </a:prstGeom>
          <a:blipFill rotWithShape="1">
            <a:blip r:embed="rId6" cstate="print"/>
            <a:stretch>
              <a:fillRect r="-11864" b="-1515"/>
            </a:stretch>
          </a:blipFill>
        </p:spPr>
        <p:txBody>
          <a:bodyPr/>
          <a:lstStyle/>
          <a:p>
            <a:r>
              <a:rPr lang="es-ES" dirty="0">
                <a:noFill/>
              </a:rPr>
              <a:t> </a:t>
            </a:r>
          </a:p>
        </p:txBody>
      </p:sp>
      <p:sp>
        <p:nvSpPr>
          <p:cNvPr id="22"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3 CuadroTexto"/>
          <p:cNvSpPr txBox="1">
            <a:spLocks noChangeArrowheads="1"/>
          </p:cNvSpPr>
          <p:nvPr/>
        </p:nvSpPr>
        <p:spPr bwMode="auto">
          <a:xfrm>
            <a:off x="1692275" y="2643182"/>
            <a:ext cx="6192838" cy="748923"/>
          </a:xfrm>
          <a:prstGeom prst="rect">
            <a:avLst/>
          </a:prstGeom>
          <a:noFill/>
          <a:ln w="9525">
            <a:noFill/>
            <a:miter lim="800000"/>
            <a:headEnd/>
            <a:tailEnd/>
          </a:ln>
        </p:spPr>
        <p:txBody>
          <a:bodyPr>
            <a:spAutoFit/>
          </a:bodyPr>
          <a:lstStyle/>
          <a:p>
            <a:pPr algn="just"/>
            <a:r>
              <a:rPr lang="en-US" sz="1600" b="1" dirty="0" smtClean="0">
                <a:solidFill>
                  <a:srgbClr val="45B491"/>
                </a:solidFill>
                <a:latin typeface="Calibri" pitchFamily="34" charset="0"/>
                <a:cs typeface="Calibri" pitchFamily="34" charset="0"/>
              </a:rPr>
              <a:t>Now, students are encouraged to propose a hypothesis to be tested by experiment. </a:t>
            </a:r>
            <a:endParaRPr lang="es-ES" sz="1600" b="1" dirty="0" smtClean="0">
              <a:solidFill>
                <a:srgbClr val="45B491"/>
              </a:solidFill>
              <a:latin typeface="Calibri" pitchFamily="34" charset="0"/>
              <a:cs typeface="Calibri" pitchFamily="34" charset="0"/>
            </a:endParaRPr>
          </a:p>
          <a:p>
            <a:pPr algn="just"/>
            <a:endParaRPr lang="en-US" sz="1600" b="1" baseline="30000" dirty="0">
              <a:solidFill>
                <a:srgbClr val="45B491"/>
              </a:solidFill>
              <a:latin typeface="Calibri" pitchFamily="34" charset="0"/>
              <a:cs typeface="Calibri" pitchFamily="34" charset="0"/>
            </a:endParaRPr>
          </a:p>
        </p:txBody>
      </p:sp>
      <p:pic>
        <p:nvPicPr>
          <p:cNvPr id="10243" name="14 Imagen"/>
          <p:cNvPicPr>
            <a:picLocks noChangeAspect="1"/>
          </p:cNvPicPr>
          <p:nvPr/>
        </p:nvPicPr>
        <p:blipFill>
          <a:blip r:embed="rId2" cstate="print"/>
          <a:srcRect/>
          <a:stretch>
            <a:fillRect/>
          </a:stretch>
        </p:blipFill>
        <p:spPr bwMode="auto">
          <a:xfrm>
            <a:off x="1617663" y="3498850"/>
            <a:ext cx="6267450" cy="1171575"/>
          </a:xfrm>
          <a:prstGeom prst="rect">
            <a:avLst/>
          </a:prstGeom>
          <a:noFill/>
          <a:ln w="9525">
            <a:noFill/>
            <a:miter lim="800000"/>
            <a:headEnd/>
            <a:tailEnd/>
          </a:ln>
        </p:spPr>
      </p:pic>
      <p:pic>
        <p:nvPicPr>
          <p:cNvPr id="10244" name="15 Imagen"/>
          <p:cNvPicPr>
            <a:picLocks noChangeAspect="1"/>
          </p:cNvPicPr>
          <p:nvPr/>
        </p:nvPicPr>
        <p:blipFill>
          <a:blip r:embed="rId3" cstate="print"/>
          <a:srcRect/>
          <a:stretch>
            <a:fillRect/>
          </a:stretch>
        </p:blipFill>
        <p:spPr bwMode="auto">
          <a:xfrm>
            <a:off x="1403350" y="3357563"/>
            <a:ext cx="428625" cy="438150"/>
          </a:xfrm>
          <a:prstGeom prst="rect">
            <a:avLst/>
          </a:prstGeom>
          <a:noFill/>
          <a:ln w="9525">
            <a:noFill/>
            <a:miter lim="800000"/>
            <a:headEnd/>
            <a:tailEnd/>
          </a:ln>
        </p:spPr>
      </p:pic>
      <p:sp>
        <p:nvSpPr>
          <p:cNvPr id="14" name="13 Rectángulo redondeado"/>
          <p:cNvSpPr/>
          <p:nvPr/>
        </p:nvSpPr>
        <p:spPr>
          <a:xfrm>
            <a:off x="1614488" y="2565400"/>
            <a:ext cx="6267450" cy="719138"/>
          </a:xfrm>
          <a:prstGeom prst="roundRect">
            <a:avLst/>
          </a:prstGeom>
          <a:noFill/>
          <a:ln w="12700">
            <a:solidFill>
              <a:srgbClr val="45B4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15" name="16 CuadroTexto"/>
          <p:cNvSpPr txBox="1">
            <a:spLocks noChangeArrowheads="1"/>
          </p:cNvSpPr>
          <p:nvPr/>
        </p:nvSpPr>
        <p:spPr bwMode="auto">
          <a:xfrm>
            <a:off x="1763713" y="3576638"/>
            <a:ext cx="6121400" cy="954107"/>
          </a:xfrm>
          <a:prstGeom prst="rect">
            <a:avLst/>
          </a:prstGeom>
          <a:noFill/>
          <a:ln w="9525">
            <a:noFill/>
            <a:miter lim="800000"/>
            <a:headEnd/>
            <a:tailEnd/>
          </a:ln>
        </p:spPr>
        <p:txBody>
          <a:bodyPr>
            <a:spAutoFit/>
          </a:bodyPr>
          <a:lstStyle/>
          <a:p>
            <a:pPr algn="just">
              <a:defRPr/>
            </a:pPr>
            <a:r>
              <a:rPr lang="en-US" sz="1400" b="1" dirty="0" smtClean="0">
                <a:latin typeface="+mj-lt"/>
              </a:rPr>
              <a:t>Register the magnetic field from where you are, having first measured with a sensor facing the geographic north pole. Then face towards the geographic south pole. Do you think there would be differences between the two measurements? If so, what would the differences be?</a:t>
            </a:r>
            <a:endParaRPr lang="es-CL" sz="1400" b="1" dirty="0">
              <a:latin typeface="+mj-lt"/>
              <a:cs typeface="+mn-cs"/>
            </a:endParaRPr>
          </a:p>
        </p:txBody>
      </p:sp>
      <p:sp>
        <p:nvSpPr>
          <p:cNvPr id="11" name="2 Subtítulo"/>
          <p:cNvSpPr txBox="1">
            <a:spLocks/>
          </p:cNvSpPr>
          <p:nvPr/>
        </p:nvSpPr>
        <p:spPr>
          <a:xfrm>
            <a:off x="5508625"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0248" name="2 Subtítulo"/>
          <p:cNvSpPr txBox="1">
            <a:spLocks/>
          </p:cNvSpPr>
          <p:nvPr/>
        </p:nvSpPr>
        <p:spPr bwMode="auto">
          <a:xfrm>
            <a:off x="5508625" y="1089025"/>
            <a:ext cx="3311525" cy="252413"/>
          </a:xfrm>
          <a:prstGeom prst="rect">
            <a:avLst/>
          </a:prstGeom>
          <a:noFill/>
          <a:ln w="9525">
            <a:noFill/>
            <a:miter lim="800000"/>
            <a:headEnd/>
            <a:tailEnd/>
          </a:ln>
        </p:spPr>
        <p:txBody>
          <a:bodyPr/>
          <a:lstStyle/>
          <a:p>
            <a:pPr marL="342900" indent="-342900">
              <a:lnSpc>
                <a:spcPct val="90000"/>
              </a:lnSpc>
              <a:spcBef>
                <a:spcPct val="20000"/>
              </a:spcBef>
            </a:pPr>
            <a:r>
              <a:rPr lang="en-US" sz="1600" b="1" dirty="0" smtClean="0">
                <a:solidFill>
                  <a:schemeClr val="bg1"/>
                </a:solidFill>
                <a:latin typeface="Calibri" pitchFamily="34" charset="0"/>
                <a:cs typeface="Calibri" pitchFamily="34" charset="0"/>
              </a:rPr>
              <a:t>Earth's magnetic field </a:t>
            </a:r>
            <a:endParaRPr lang="es-CL" sz="1600" b="1" dirty="0">
              <a:solidFill>
                <a:schemeClr val="bg1"/>
              </a:solidFill>
              <a:latin typeface="Calibri" pitchFamily="34" charset="0"/>
              <a:cs typeface="Calibri" pitchFamily="34" charset="0"/>
            </a:endParaRPr>
          </a:p>
        </p:txBody>
      </p:sp>
      <p:sp>
        <p:nvSpPr>
          <p:cNvPr id="10" name="10 CuadroTexto"/>
          <p:cNvSpPr txBox="1">
            <a:spLocks noChangeArrowheads="1"/>
          </p:cNvSpPr>
          <p:nvPr/>
        </p:nvSpPr>
        <p:spPr bwMode="auto">
          <a:xfrm>
            <a:off x="5510213" y="1412875"/>
            <a:ext cx="33822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1">
                    <a:lumMod val="65000"/>
                  </a:schemeClr>
                </a:solidFill>
              </a:rPr>
              <a:t>Measuring the Earth's magnetic field at a given location</a:t>
            </a:r>
            <a:endParaRPr lang="es-CL" sz="1000" dirty="0">
              <a:solidFill>
                <a:schemeClr val="bg1">
                  <a:lumMod val="6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11469</TotalTime>
  <Words>1698</Words>
  <Application>Microsoft Office PowerPoint</Application>
  <PresentationFormat>On-screen Show (4:3)</PresentationFormat>
  <Paragraphs>150</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Tema de Office</vt:lpstr>
      <vt:lpstr>1_Tema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586</cp:revision>
  <dcterms:created xsi:type="dcterms:W3CDTF">2012-09-11T15:34:37Z</dcterms:created>
  <dcterms:modified xsi:type="dcterms:W3CDTF">2014-05-29T12:14:12Z</dcterms:modified>
</cp:coreProperties>
</file>